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  <p:sldId id="263" r:id="rId4"/>
    <p:sldId id="262" r:id="rId5"/>
    <p:sldId id="261" r:id="rId6"/>
    <p:sldId id="259" r:id="rId7"/>
  </p:sldIdLst>
  <p:sldSz cx="7559675" cy="106918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9C"/>
    <a:srgbClr val="FFFFFF"/>
    <a:srgbClr val="99FFCC"/>
    <a:srgbClr val="F9A34D"/>
    <a:srgbClr val="988CCC"/>
    <a:srgbClr val="85C6DD"/>
    <a:srgbClr val="3CA480"/>
    <a:srgbClr val="33CC33"/>
    <a:srgbClr val="00CC66"/>
    <a:srgbClr val="F70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28"/>
  </p:normalViewPr>
  <p:slideViewPr>
    <p:cSldViewPr snapToGrid="0">
      <p:cViewPr varScale="1">
        <p:scale>
          <a:sx n="59" d="100"/>
          <a:sy n="59" d="100"/>
        </p:scale>
        <p:origin x="21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3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10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0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3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9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16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66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8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9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ED41-C2AF-4B54-B9B8-0655641A51C1}" type="datetimeFigureOut">
              <a:rPr kumimoji="1" lang="ja-JP" altLang="en-US" smtClean="0"/>
              <a:t>2025/8/1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3AE7A-1537-415A-B6EA-D01CD9B38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19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19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19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9C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A335C-8FA8-AE34-7E06-082C27574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086F6B-7BB6-1ACB-5B51-FF6CE2894A38}"/>
              </a:ext>
            </a:extLst>
          </p:cNvPr>
          <p:cNvSpPr/>
          <p:nvPr/>
        </p:nvSpPr>
        <p:spPr>
          <a:xfrm>
            <a:off x="-219076" y="1360780"/>
            <a:ext cx="7965350" cy="423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597B57-F8E9-299D-8BAA-BBF7F89457A6}"/>
              </a:ext>
            </a:extLst>
          </p:cNvPr>
          <p:cNvSpPr txBox="1"/>
          <p:nvPr/>
        </p:nvSpPr>
        <p:spPr>
          <a:xfrm>
            <a:off x="1379302" y="1432420"/>
            <a:ext cx="61519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ストレスを味方に</a:t>
            </a:r>
            <a:endParaRPr lang="en-US" altLang="ja-JP" sz="4000" b="1" i="0" dirty="0">
              <a:solidFill>
                <a:srgbClr val="222222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28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～こころを元気にする</a:t>
            </a:r>
            <a:r>
              <a:rPr lang="en-US" altLang="ja-JP" sz="28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lang="ja-JP" altLang="en-US" sz="28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つのステップ～</a:t>
            </a:r>
            <a:endParaRPr lang="ja-JP" altLang="en-US" sz="28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8" name="図 7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527D1C0-EF39-7D45-B3DD-75CE9AC7A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06"/>
          <a:stretch>
            <a:fillRect/>
          </a:stretch>
        </p:blipFill>
        <p:spPr>
          <a:xfrm>
            <a:off x="0" y="0"/>
            <a:ext cx="7559675" cy="1154113"/>
          </a:xfrm>
          <a:prstGeom prst="rect">
            <a:avLst/>
          </a:prstGeom>
        </p:spPr>
      </p:pic>
      <p:pic>
        <p:nvPicPr>
          <p:cNvPr id="9" name="図 8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C0890D3-C6E4-B1D0-DFDA-6BA38D3F1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>
            <a:fillRect/>
          </a:stretch>
        </p:blipFill>
        <p:spPr>
          <a:xfrm>
            <a:off x="0" y="9562011"/>
            <a:ext cx="7559675" cy="11298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E0E6A0-6F0C-6D60-139F-35F86CE54D0A}"/>
              </a:ext>
            </a:extLst>
          </p:cNvPr>
          <p:cNvSpPr txBox="1"/>
          <p:nvPr/>
        </p:nvSpPr>
        <p:spPr>
          <a:xfrm>
            <a:off x="2849880" y="2753481"/>
            <a:ext cx="4426561" cy="2592000"/>
          </a:xfrm>
          <a:prstGeom prst="rect">
            <a:avLst/>
          </a:prstGeom>
          <a:solidFill>
            <a:srgbClr val="00849C">
              <a:alpha val="12000"/>
            </a:srgbClr>
          </a:solidFill>
        </p:spPr>
        <p:txBody>
          <a:bodyPr wrap="square" anchor="ctr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ストレスなんか感じたくない･･･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そう考えていませんか。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でも、ストレスはこころの警報器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ストレスを味方にすれば、こころの力を伸ばして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自分らしい生き方ができるようになってきます。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本講座では、そのコツをわかりやすくお伝えします。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自分の気持ちに寄り添い、自分らしく生きるヒントを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一緒に学んでみませんか</a:t>
            </a:r>
            <a:r>
              <a:rPr lang="en-US" altLang="ja-JP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  <a:endParaRPr lang="ja-JP" altLang="en-US" sz="15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849BDF-8D1E-A37C-23E3-51855A16E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" y="222738"/>
            <a:ext cx="1241209" cy="67362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DF5204-7C0E-A0EC-3D8C-4D558B0B333F}"/>
              </a:ext>
            </a:extLst>
          </p:cNvPr>
          <p:cNvSpPr txBox="1"/>
          <p:nvPr/>
        </p:nvSpPr>
        <p:spPr>
          <a:xfrm>
            <a:off x="1447326" y="76984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　第２回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6F7950-C723-DDBD-07AA-32FC06AFA126}"/>
              </a:ext>
            </a:extLst>
          </p:cNvPr>
          <p:cNvSpPr txBox="1"/>
          <p:nvPr/>
        </p:nvSpPr>
        <p:spPr>
          <a:xfrm>
            <a:off x="4118250" y="769848"/>
            <a:ext cx="20970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オンライン講座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8AE054-37EB-5A6C-04F7-76C10B2BE709}"/>
              </a:ext>
            </a:extLst>
          </p:cNvPr>
          <p:cNvSpPr txBox="1"/>
          <p:nvPr/>
        </p:nvSpPr>
        <p:spPr>
          <a:xfrm>
            <a:off x="0" y="3186798"/>
            <a:ext cx="2121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講師</a:t>
            </a:r>
            <a:endParaRPr lang="en-US" altLang="ja-JP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大野裕先生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E1951B-39DF-B8E3-98FC-79D6B5C4852B}"/>
              </a:ext>
            </a:extLst>
          </p:cNvPr>
          <p:cNvSpPr txBox="1"/>
          <p:nvPr/>
        </p:nvSpPr>
        <p:spPr>
          <a:xfrm>
            <a:off x="0" y="3898684"/>
            <a:ext cx="28498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■講師プロフィール■</a:t>
            </a:r>
            <a:endParaRPr lang="en-US" altLang="ja-JP" sz="9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精神科医　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SWC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協議会健幸アンバサダー・人材育成分科会座長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国立研究開発法人 国立精神・神経医療研究センター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認知行動療法センター顧問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一般社団法人 認知行動療法研修開発センター理事長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●著書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「こころが晴れるノート」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創元社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「マンガ ネコでもできる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 ニャンだかツラい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…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が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ニャンだかタノシい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?!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に変わる本」（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SB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クリエイティブ）　他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●連載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日本経済新聞「こころの健康学」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読売新聞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「人生案内」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回答者</a:t>
            </a:r>
            <a:endParaRPr lang="ja-JP" altLang="en-US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1" name="図 20" descr="スーツを着ている男はスマイルし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00143CFE-7390-0F99-16EE-C66BAB3D0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7" b="99099" l="9910" r="89940">
                        <a14:foregroundMark x1="46246" y1="10210" x2="55105" y2="10661"/>
                        <a14:foregroundMark x1="55255" y1="7508" x2="52703" y2="7207"/>
                        <a14:foregroundMark x1="66066" y1="94595" x2="18168" y2="94144"/>
                        <a14:foregroundMark x1="70571" y1="92943" x2="57958" y2="97898"/>
                        <a14:foregroundMark x1="57958" y1="97898" x2="2042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6" y="913717"/>
            <a:ext cx="2176178" cy="2176178"/>
          </a:xfrm>
          <a:prstGeom prst="rect">
            <a:avLst/>
          </a:prstGeom>
        </p:spPr>
      </p:pic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22C74D07-2BCE-A7FA-2EE2-A30A4B9C8D2A}"/>
              </a:ext>
            </a:extLst>
          </p:cNvPr>
          <p:cNvSpPr/>
          <p:nvPr/>
        </p:nvSpPr>
        <p:spPr>
          <a:xfrm>
            <a:off x="146689" y="7007253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実施方法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013CAEA-AB01-25EC-0F88-A7ED9D5EA418}"/>
              </a:ext>
            </a:extLst>
          </p:cNvPr>
          <p:cNvSpPr txBox="1"/>
          <p:nvPr/>
        </p:nvSpPr>
        <p:spPr>
          <a:xfrm>
            <a:off x="401027" y="7462988"/>
            <a:ext cx="64091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をお選びいただけます）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「質問したい」「双方向で参加したい」という方におすすめ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「機械操作が不安」「講座の内容を見たいだけ」という方におすすめ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視聴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は後日送付します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E9AF0E5-7883-DC5E-DD71-8156F3BAF1A0}"/>
              </a:ext>
            </a:extLst>
          </p:cNvPr>
          <p:cNvSpPr txBox="1"/>
          <p:nvPr/>
        </p:nvSpPr>
        <p:spPr>
          <a:xfrm>
            <a:off x="401027" y="9103124"/>
            <a:ext cx="546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健幸アンバサダー公式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HP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より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お申込みください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5B9E2F-406F-3E6D-F0B0-42C69B99EAF3}"/>
              </a:ext>
            </a:extLst>
          </p:cNvPr>
          <p:cNvSpPr txBox="1"/>
          <p:nvPr/>
        </p:nvSpPr>
        <p:spPr>
          <a:xfrm>
            <a:off x="370068" y="9758877"/>
            <a:ext cx="317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申込期限：９月１４日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28" name="角丸四角形 1040">
            <a:extLst>
              <a:ext uri="{FF2B5EF4-FFF2-40B4-BE49-F238E27FC236}">
                <a16:creationId xmlns:a16="http://schemas.microsoft.com/office/drawing/2014/main" id="{B47922BD-41CD-5068-5028-1D963DD44A10}"/>
              </a:ext>
            </a:extLst>
          </p:cNvPr>
          <p:cNvSpPr/>
          <p:nvPr/>
        </p:nvSpPr>
        <p:spPr>
          <a:xfrm>
            <a:off x="146689" y="8643576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申込方法</a:t>
            </a:r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6E179DC7-6A47-4A8C-6D04-8418EBB266A2}"/>
              </a:ext>
            </a:extLst>
          </p:cNvPr>
          <p:cNvSpPr/>
          <p:nvPr/>
        </p:nvSpPr>
        <p:spPr>
          <a:xfrm>
            <a:off x="146689" y="5769701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開催日時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C938476-7E06-E8C0-B01B-7EF3E69F1D49}"/>
              </a:ext>
            </a:extLst>
          </p:cNvPr>
          <p:cNvSpPr txBox="1"/>
          <p:nvPr/>
        </p:nvSpPr>
        <p:spPr>
          <a:xfrm>
            <a:off x="401027" y="5970608"/>
            <a:ext cx="39504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 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１７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［水］　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r"/>
            <a:r>
              <a:rPr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１６：００▸１６：４０　</a:t>
            </a:r>
            <a:endParaRPr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DCF83B6-EA86-33D1-CB32-C33AB3A82A82}"/>
              </a:ext>
            </a:extLst>
          </p:cNvPr>
          <p:cNvGrpSpPr/>
          <p:nvPr/>
        </p:nvGrpSpPr>
        <p:grpSpPr>
          <a:xfrm>
            <a:off x="4479829" y="9649858"/>
            <a:ext cx="3087986" cy="954107"/>
            <a:chOff x="4598441" y="9544704"/>
            <a:chExt cx="3087986" cy="95410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4FBB8C2-1E18-4D3C-7F1E-69B06B33B82E}"/>
                </a:ext>
              </a:extLst>
            </p:cNvPr>
            <p:cNvSpPr txBox="1"/>
            <p:nvPr/>
          </p:nvSpPr>
          <p:spPr>
            <a:xfrm>
              <a:off x="4598441" y="9544704"/>
              <a:ext cx="3087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主催  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SWC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協議会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問合せ先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健幸アンバサダープロジェクト事務局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　　　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ambassador@twr.jp</a:t>
              </a:r>
            </a:p>
          </p:txBody>
        </p:sp>
        <p:pic>
          <p:nvPicPr>
            <p:cNvPr id="36" name="グラフィックス 35" descr="封筒 枠線">
              <a:extLst>
                <a:ext uri="{FF2B5EF4-FFF2-40B4-BE49-F238E27FC236}">
                  <a16:creationId xmlns:a16="http://schemas.microsoft.com/office/drawing/2014/main" id="{70636641-9B6C-74D0-D675-6CE15E0C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0790" y="10189491"/>
              <a:ext cx="289354" cy="289354"/>
            </a:xfrm>
            <a:prstGeom prst="rect">
              <a:avLst/>
            </a:prstGeom>
          </p:spPr>
        </p:pic>
      </p:grpSp>
      <p:pic>
        <p:nvPicPr>
          <p:cNvPr id="40" name="図 39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6CF9C52-68F7-7A2F-9DA2-A69E081FB4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254" b="92383" l="4688" r="47266">
                        <a14:foregroundMark x1="21680" y1="21289" x2="28809" y2="20898"/>
                        <a14:foregroundMark x1="29199" y1="19141" x2="20801" y2="18652"/>
                        <a14:foregroundMark x1="41113" y1="64258" x2="40820" y2="83105"/>
                        <a14:foregroundMark x1="40820" y1="83105" x2="23926" y2="87207"/>
                        <a14:foregroundMark x1="47363" y1="90723" x2="47363" y2="90723"/>
                        <a14:foregroundMark x1="46875" y1="90332" x2="46875" y2="90332"/>
                        <a14:foregroundMark x1="34082" y1="92480" x2="28809" y2="90723"/>
                        <a14:foregroundMark x1="11523" y1="17383" x2="11523" y2="102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31" r="52051"/>
          <a:stretch>
            <a:fillRect/>
          </a:stretch>
        </p:blipFill>
        <p:spPr>
          <a:xfrm>
            <a:off x="4582644" y="5477781"/>
            <a:ext cx="1079189" cy="2000170"/>
          </a:xfrm>
          <a:prstGeom prst="rect">
            <a:avLst/>
          </a:prstGeom>
        </p:spPr>
      </p:pic>
      <p:pic>
        <p:nvPicPr>
          <p:cNvPr id="45" name="図 44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6A7E3C5-52D5-6615-474B-1D4A972ED3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63" b="90625" l="51270" r="96484">
                        <a14:foregroundMark x1="79199" y1="14160" x2="70410" y2="14160"/>
                        <a14:foregroundMark x1="95605" y1="22949" x2="95117" y2="24707"/>
                        <a14:foregroundMark x1="73047" y1="37109" x2="76563" y2="41992"/>
                        <a14:foregroundMark x1="51367" y1="33105" x2="51367" y2="33105"/>
                        <a14:foregroundMark x1="51855" y1="30078" x2="51855" y2="34082"/>
                        <a14:foregroundMark x1="76563" y1="90137" x2="63770" y2="90625"/>
                        <a14:foregroundMark x1="95605" y1="71582" x2="96484" y2="78711"/>
                        <a14:foregroundMark x1="95996" y1="21680" x2="92090" y2="269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081" t="10287" r="1946" b="844"/>
          <a:stretch>
            <a:fillRect/>
          </a:stretch>
        </p:blipFill>
        <p:spPr>
          <a:xfrm>
            <a:off x="6316769" y="4985098"/>
            <a:ext cx="1169774" cy="2000170"/>
          </a:xfrm>
          <a:prstGeom prst="rect">
            <a:avLst/>
          </a:prstGeom>
        </p:spPr>
      </p:pic>
      <p:sp>
        <p:nvSpPr>
          <p:cNvPr id="112" name="矢印: 右 111">
            <a:extLst>
              <a:ext uri="{FF2B5EF4-FFF2-40B4-BE49-F238E27FC236}">
                <a16:creationId xmlns:a16="http://schemas.microsoft.com/office/drawing/2014/main" id="{577687DE-B052-488F-8E84-3F6C7A0C38B9}"/>
              </a:ext>
            </a:extLst>
          </p:cNvPr>
          <p:cNvSpPr/>
          <p:nvPr/>
        </p:nvSpPr>
        <p:spPr>
          <a:xfrm rot="20397079">
            <a:off x="5402490" y="6766059"/>
            <a:ext cx="1625618" cy="3722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A2E90BA2-018F-B24A-7241-1B54490B3393}"/>
              </a:ext>
            </a:extLst>
          </p:cNvPr>
          <p:cNvGrpSpPr/>
          <p:nvPr/>
        </p:nvGrpSpPr>
        <p:grpSpPr>
          <a:xfrm>
            <a:off x="5178285" y="6869284"/>
            <a:ext cx="592203" cy="400110"/>
            <a:chOff x="7788488" y="4824507"/>
            <a:chExt cx="943349" cy="40011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D4AD4C1-32FD-A7ED-F55D-75F7C43E7C66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32DBC197-ED9E-4CA4-BB66-3BD1D662CC73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１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D52A2F47-E706-6E43-D608-0070AB4F606C}"/>
              </a:ext>
            </a:extLst>
          </p:cNvPr>
          <p:cNvGrpSpPr/>
          <p:nvPr/>
        </p:nvGrpSpPr>
        <p:grpSpPr>
          <a:xfrm>
            <a:off x="5538696" y="6686046"/>
            <a:ext cx="592203" cy="400110"/>
            <a:chOff x="7788488" y="4824507"/>
            <a:chExt cx="943349" cy="400110"/>
          </a:xfrm>
        </p:grpSpPr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AFEBF1E-7BE3-DE54-8662-4732AFFC9B9C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C8568275-2AD1-728F-65DD-0BD9EFD01B98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２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81C2FB1C-81B7-2741-C9D5-E2B0CEE5A1A8}"/>
              </a:ext>
            </a:extLst>
          </p:cNvPr>
          <p:cNvGrpSpPr/>
          <p:nvPr/>
        </p:nvGrpSpPr>
        <p:grpSpPr>
          <a:xfrm>
            <a:off x="5907720" y="6513777"/>
            <a:ext cx="592203" cy="400110"/>
            <a:chOff x="7788488" y="4824507"/>
            <a:chExt cx="943349" cy="400110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124EDE04-6943-BB74-D49C-9613F8C44BA1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D380315A-0943-B6BC-3A5C-E3C65C1D8C72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３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E03218B4-F135-4D4A-8FD3-3ADFC8E3C2C4}"/>
              </a:ext>
            </a:extLst>
          </p:cNvPr>
          <p:cNvGrpSpPr/>
          <p:nvPr/>
        </p:nvGrpSpPr>
        <p:grpSpPr>
          <a:xfrm>
            <a:off x="6254675" y="6399857"/>
            <a:ext cx="592203" cy="400110"/>
            <a:chOff x="7788488" y="4824507"/>
            <a:chExt cx="943349" cy="400110"/>
          </a:xfrm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7EB45D8E-82E6-AD3F-1EE8-67D32F148623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266838A4-8DF5-8090-06A2-17591E77B331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４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pic>
        <p:nvPicPr>
          <p:cNvPr id="105" name="グラフィックス 104" descr="2つの正方形。1つは水平線で塗りつぶしてある。">
            <a:extLst>
              <a:ext uri="{FF2B5EF4-FFF2-40B4-BE49-F238E27FC236}">
                <a16:creationId xmlns:a16="http://schemas.microsoft.com/office/drawing/2014/main" id="{7CB64A08-63FB-F335-A66C-D12A590F01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0605" t="21017" r="13561" b="17853"/>
          <a:stretch>
            <a:fillRect/>
          </a:stretch>
        </p:blipFill>
        <p:spPr>
          <a:xfrm>
            <a:off x="5570272" y="8114540"/>
            <a:ext cx="1885367" cy="1519797"/>
          </a:xfrm>
          <a:prstGeom prst="rect">
            <a:avLst/>
          </a:prstGeom>
        </p:spPr>
      </p:pic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E5404EBC-ED0E-0AD8-513F-DDF02B95F0AC}"/>
              </a:ext>
            </a:extLst>
          </p:cNvPr>
          <p:cNvGrpSpPr/>
          <p:nvPr/>
        </p:nvGrpSpPr>
        <p:grpSpPr>
          <a:xfrm>
            <a:off x="5656364" y="7962120"/>
            <a:ext cx="1713181" cy="1713181"/>
            <a:chOff x="6512926" y="7232324"/>
            <a:chExt cx="1713181" cy="1713181"/>
          </a:xfrm>
        </p:grpSpPr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F667573F-4671-C114-2C79-2C5D1DC0DE1E}"/>
                </a:ext>
              </a:extLst>
            </p:cNvPr>
            <p:cNvSpPr/>
            <p:nvPr/>
          </p:nvSpPr>
          <p:spPr>
            <a:xfrm>
              <a:off x="6714378" y="7433185"/>
              <a:ext cx="1296000" cy="1296000"/>
            </a:xfrm>
            <a:prstGeom prst="ellipse">
              <a:avLst/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7" name="グラフィックス 106" descr="水平線、線で塗りつぶした円">
              <a:extLst>
                <a:ext uri="{FF2B5EF4-FFF2-40B4-BE49-F238E27FC236}">
                  <a16:creationId xmlns:a16="http://schemas.microsoft.com/office/drawing/2014/main" id="{D1DB3E63-7896-DBD4-289F-C26A0D8C6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2926" y="7232324"/>
              <a:ext cx="1713181" cy="171318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09F0E5A1-A253-E344-E547-93970FCF28D4}"/>
              </a:ext>
            </a:extLst>
          </p:cNvPr>
          <p:cNvSpPr txBox="1"/>
          <p:nvPr/>
        </p:nvSpPr>
        <p:spPr>
          <a:xfrm>
            <a:off x="5795400" y="8317603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受講料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無料</a:t>
            </a:r>
          </a:p>
        </p:txBody>
      </p:sp>
      <p:pic>
        <p:nvPicPr>
          <p:cNvPr id="2" name="図 1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C984BEB1-DADE-BBD5-E7B2-86BC598B24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25" y="9562011"/>
            <a:ext cx="1049665" cy="10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9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847DD1A-1738-5F1B-257C-84A5BE281B26}"/>
              </a:ext>
            </a:extLst>
          </p:cNvPr>
          <p:cNvSpPr/>
          <p:nvPr/>
        </p:nvSpPr>
        <p:spPr>
          <a:xfrm>
            <a:off x="-25888" y="1360780"/>
            <a:ext cx="7559675" cy="423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AAB10C-B9AE-C2BD-29BF-166F7177EEEC}"/>
              </a:ext>
            </a:extLst>
          </p:cNvPr>
          <p:cNvSpPr txBox="1"/>
          <p:nvPr/>
        </p:nvSpPr>
        <p:spPr>
          <a:xfrm>
            <a:off x="1574473" y="1396786"/>
            <a:ext cx="5945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ストレスを味方にして</a:t>
            </a:r>
            <a:r>
              <a:rPr lang="ja-JP" altLang="en-US" sz="36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こころを</a:t>
            </a:r>
            <a:endParaRPr lang="en-US" altLang="ja-JP" sz="3600" b="1" dirty="0">
              <a:solidFill>
                <a:srgbClr val="222222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36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元気にする</a:t>
            </a:r>
            <a:r>
              <a:rPr lang="en-US" altLang="ja-JP" sz="36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lang="ja-JP" altLang="en-US" sz="36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つのステップ</a:t>
            </a:r>
            <a:endParaRPr lang="ja-JP" altLang="en-US" sz="36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8" name="図 7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AF12378-D1B7-711C-2FB4-C1F47166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06"/>
          <a:stretch>
            <a:fillRect/>
          </a:stretch>
        </p:blipFill>
        <p:spPr>
          <a:xfrm>
            <a:off x="0" y="0"/>
            <a:ext cx="7559675" cy="1154113"/>
          </a:xfrm>
          <a:prstGeom prst="rect">
            <a:avLst/>
          </a:prstGeom>
        </p:spPr>
      </p:pic>
      <p:pic>
        <p:nvPicPr>
          <p:cNvPr id="9" name="図 8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E413823-C1EC-76D7-0DF5-66CC8C28A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>
            <a:fillRect/>
          </a:stretch>
        </p:blipFill>
        <p:spPr>
          <a:xfrm>
            <a:off x="0" y="9562011"/>
            <a:ext cx="7559675" cy="11298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378DFE-8A64-34DA-F776-0CFF19D7D30E}"/>
              </a:ext>
            </a:extLst>
          </p:cNvPr>
          <p:cNvSpPr txBox="1"/>
          <p:nvPr/>
        </p:nvSpPr>
        <p:spPr>
          <a:xfrm>
            <a:off x="2965892" y="2689556"/>
            <a:ext cx="4426561" cy="2592000"/>
          </a:xfrm>
          <a:prstGeom prst="rect">
            <a:avLst/>
          </a:prstGeom>
          <a:solidFill>
            <a:srgbClr val="00849C">
              <a:alpha val="12000"/>
            </a:srgbClr>
          </a:solidFill>
        </p:spPr>
        <p:txBody>
          <a:bodyPr wrap="square" anchor="ctr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ストレスなんか感じたくない･･･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そう考えていませんか。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でも、ストレスはこころの警報器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ストレスを味方にすれば、こころの力を伸ばして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自分らしい生き方ができるようになってきます。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本講座では、そのコツをわかりやすくお伝えします。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自分の気持ちに寄り添い、自分らしく生きるヒントを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一緒に学んでみませんか</a:t>
            </a:r>
            <a:r>
              <a:rPr lang="en-US" altLang="ja-JP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?</a:t>
            </a:r>
            <a:endParaRPr lang="ja-JP" altLang="en-US" sz="15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66B373-E6B9-CAD2-955A-29C53937D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" y="222738"/>
            <a:ext cx="1241209" cy="67362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05D94B-E042-0BCD-BCF3-5F03C37C64A1}"/>
              </a:ext>
            </a:extLst>
          </p:cNvPr>
          <p:cNvSpPr txBox="1"/>
          <p:nvPr/>
        </p:nvSpPr>
        <p:spPr>
          <a:xfrm>
            <a:off x="1447326" y="76984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　第２回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E27D84-6438-6A0C-93EE-FB417425981C}"/>
              </a:ext>
            </a:extLst>
          </p:cNvPr>
          <p:cNvSpPr txBox="1"/>
          <p:nvPr/>
        </p:nvSpPr>
        <p:spPr>
          <a:xfrm>
            <a:off x="4118250" y="769848"/>
            <a:ext cx="20970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オンライン講座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C46A40-C51C-8A8C-C6E5-F790E53D4E73}"/>
              </a:ext>
            </a:extLst>
          </p:cNvPr>
          <p:cNvSpPr txBox="1"/>
          <p:nvPr/>
        </p:nvSpPr>
        <p:spPr>
          <a:xfrm>
            <a:off x="0" y="3186798"/>
            <a:ext cx="2121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講師</a:t>
            </a:r>
            <a:endParaRPr lang="en-US" altLang="ja-JP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大野裕先生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000C70-CFBA-2A11-A006-97175BBA42E8}"/>
              </a:ext>
            </a:extLst>
          </p:cNvPr>
          <p:cNvSpPr txBox="1"/>
          <p:nvPr/>
        </p:nvSpPr>
        <p:spPr>
          <a:xfrm>
            <a:off x="0" y="3898684"/>
            <a:ext cx="28498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■講師プロフィール■</a:t>
            </a:r>
            <a:endParaRPr lang="en-US" altLang="ja-JP" sz="9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精神科医　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SWC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協議会健幸アンバサダー・人材育成分科会座長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国立研究開発法人 国立精神・神経医療研究センター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認知行動療法センター顧問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一般社団法人 認知行動療法研修開発センター理事長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●著書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「こころが晴れるノート」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創元社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「マンガ ネコでもできる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 ニャンだかツラい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…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が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ニャンだかタノシい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?!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に変わる本」（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SB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クリエイティブ）　他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●連載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日本経済新聞「こころの健康学」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読売新聞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「人生案内」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回答者</a:t>
            </a:r>
            <a:endParaRPr lang="ja-JP" altLang="en-US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1" name="図 20" descr="スーツを着ている男はスマイルし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65D3F78B-7D3D-925F-3871-49EBD67A3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7" b="99099" l="9910" r="89940">
                        <a14:foregroundMark x1="46246" y1="10210" x2="55105" y2="10661"/>
                        <a14:foregroundMark x1="55255" y1="7508" x2="52703" y2="7207"/>
                        <a14:foregroundMark x1="66066" y1="94595" x2="18168" y2="94144"/>
                        <a14:foregroundMark x1="70571" y1="92943" x2="57958" y2="97898"/>
                        <a14:foregroundMark x1="57958" y1="97898" x2="2042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62" y="964141"/>
            <a:ext cx="2176178" cy="2176178"/>
          </a:xfrm>
          <a:prstGeom prst="rect">
            <a:avLst/>
          </a:prstGeom>
        </p:spPr>
      </p:pic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57007010-8791-C299-F4F6-1B686B146939}"/>
              </a:ext>
            </a:extLst>
          </p:cNvPr>
          <p:cNvSpPr/>
          <p:nvPr/>
        </p:nvSpPr>
        <p:spPr>
          <a:xfrm>
            <a:off x="146689" y="7007253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実施方法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37C134-23F5-A957-5143-1F8ABB5A49A3}"/>
              </a:ext>
            </a:extLst>
          </p:cNvPr>
          <p:cNvSpPr txBox="1"/>
          <p:nvPr/>
        </p:nvSpPr>
        <p:spPr>
          <a:xfrm>
            <a:off x="401027" y="7462988"/>
            <a:ext cx="64091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をお選びいただけます）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「質問したい」「双方向で参加したい」という方におすすめ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「機械操作が不安」「講座の内容を見たいだけ」という方におすすめ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視聴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は後日送付します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0979B9-53D8-3467-52F2-B64BBB15F3BC}"/>
              </a:ext>
            </a:extLst>
          </p:cNvPr>
          <p:cNvSpPr txBox="1"/>
          <p:nvPr/>
        </p:nvSpPr>
        <p:spPr>
          <a:xfrm>
            <a:off x="401027" y="9103124"/>
            <a:ext cx="546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健幸アンバサダー公式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HP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より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お申込みください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DB09E7-BF4C-B9E3-C64A-6AAE5985545A}"/>
              </a:ext>
            </a:extLst>
          </p:cNvPr>
          <p:cNvSpPr txBox="1"/>
          <p:nvPr/>
        </p:nvSpPr>
        <p:spPr>
          <a:xfrm>
            <a:off x="370068" y="9758877"/>
            <a:ext cx="317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申込期限：９月１４日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28" name="角丸四角形 1040">
            <a:extLst>
              <a:ext uri="{FF2B5EF4-FFF2-40B4-BE49-F238E27FC236}">
                <a16:creationId xmlns:a16="http://schemas.microsoft.com/office/drawing/2014/main" id="{6F135922-821C-CB79-7747-073C158D2EE0}"/>
              </a:ext>
            </a:extLst>
          </p:cNvPr>
          <p:cNvSpPr/>
          <p:nvPr/>
        </p:nvSpPr>
        <p:spPr>
          <a:xfrm>
            <a:off x="146689" y="8643576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申込方法</a:t>
            </a:r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CBF3B5E5-E86B-342A-9738-BFDD4B33902D}"/>
              </a:ext>
            </a:extLst>
          </p:cNvPr>
          <p:cNvSpPr/>
          <p:nvPr/>
        </p:nvSpPr>
        <p:spPr>
          <a:xfrm>
            <a:off x="146689" y="5769701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開催日時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231C83-CD97-78DE-8576-39F623FE4E9B}"/>
              </a:ext>
            </a:extLst>
          </p:cNvPr>
          <p:cNvSpPr txBox="1"/>
          <p:nvPr/>
        </p:nvSpPr>
        <p:spPr>
          <a:xfrm>
            <a:off x="401027" y="5970608"/>
            <a:ext cx="39504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 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１７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［水］　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r"/>
            <a:r>
              <a:rPr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１６：００▸１６：４０　</a:t>
            </a:r>
            <a:endParaRPr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0729A00-576C-180C-6B33-9919261B9227}"/>
              </a:ext>
            </a:extLst>
          </p:cNvPr>
          <p:cNvGrpSpPr/>
          <p:nvPr/>
        </p:nvGrpSpPr>
        <p:grpSpPr>
          <a:xfrm>
            <a:off x="4462034" y="9461531"/>
            <a:ext cx="3087986" cy="954107"/>
            <a:chOff x="4598441" y="9544704"/>
            <a:chExt cx="3087986" cy="95410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96105F1-C3E1-5879-572C-89243504042D}"/>
                </a:ext>
              </a:extLst>
            </p:cNvPr>
            <p:cNvSpPr txBox="1"/>
            <p:nvPr/>
          </p:nvSpPr>
          <p:spPr>
            <a:xfrm>
              <a:off x="4598441" y="9544704"/>
              <a:ext cx="3087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主催  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SWC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協議会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問合せ先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健幸アンバサダープロジェクト事務局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　　　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ambassador@twr.jp</a:t>
              </a:r>
            </a:p>
          </p:txBody>
        </p:sp>
        <p:pic>
          <p:nvPicPr>
            <p:cNvPr id="36" name="グラフィックス 35" descr="封筒 枠線">
              <a:extLst>
                <a:ext uri="{FF2B5EF4-FFF2-40B4-BE49-F238E27FC236}">
                  <a16:creationId xmlns:a16="http://schemas.microsoft.com/office/drawing/2014/main" id="{1EFE5596-D80F-8F22-9509-36557111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0790" y="10189491"/>
              <a:ext cx="289354" cy="289354"/>
            </a:xfrm>
            <a:prstGeom prst="rect">
              <a:avLst/>
            </a:prstGeom>
          </p:spPr>
        </p:pic>
      </p:grpSp>
      <p:pic>
        <p:nvPicPr>
          <p:cNvPr id="40" name="図 39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B31A392-A5FE-4E8B-D204-273BC60BC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254" b="92383" l="4688" r="47266">
                        <a14:foregroundMark x1="21680" y1="21289" x2="28809" y2="20898"/>
                        <a14:foregroundMark x1="29199" y1="19141" x2="20801" y2="18652"/>
                        <a14:foregroundMark x1="41113" y1="64258" x2="40820" y2="83105"/>
                        <a14:foregroundMark x1="40820" y1="83105" x2="23926" y2="87207"/>
                        <a14:foregroundMark x1="47363" y1="90723" x2="47363" y2="90723"/>
                        <a14:foregroundMark x1="46875" y1="90332" x2="46875" y2="90332"/>
                        <a14:foregroundMark x1="34082" y1="92480" x2="28809" y2="90723"/>
                        <a14:foregroundMark x1="11523" y1="17383" x2="11523" y2="102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31" r="52051"/>
          <a:stretch>
            <a:fillRect/>
          </a:stretch>
        </p:blipFill>
        <p:spPr>
          <a:xfrm>
            <a:off x="4582644" y="5477781"/>
            <a:ext cx="1079189" cy="2000170"/>
          </a:xfrm>
          <a:prstGeom prst="rect">
            <a:avLst/>
          </a:prstGeom>
        </p:spPr>
      </p:pic>
      <p:pic>
        <p:nvPicPr>
          <p:cNvPr id="45" name="図 44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D9CDB7F-8F58-BCB3-F35F-50D89A6AFA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63" b="90625" l="51270" r="96484">
                        <a14:foregroundMark x1="79199" y1="14160" x2="70410" y2="14160"/>
                        <a14:foregroundMark x1="95605" y1="22949" x2="95117" y2="24707"/>
                        <a14:foregroundMark x1="73047" y1="37109" x2="76563" y2="41992"/>
                        <a14:foregroundMark x1="51367" y1="33105" x2="51367" y2="33105"/>
                        <a14:foregroundMark x1="51855" y1="30078" x2="51855" y2="34082"/>
                        <a14:foregroundMark x1="76563" y1="90137" x2="63770" y2="90625"/>
                        <a14:foregroundMark x1="95605" y1="71582" x2="96484" y2="78711"/>
                        <a14:foregroundMark x1="95996" y1="21680" x2="92090" y2="269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081" t="10287" r="1946" b="844"/>
          <a:stretch>
            <a:fillRect/>
          </a:stretch>
        </p:blipFill>
        <p:spPr>
          <a:xfrm>
            <a:off x="6316769" y="4985098"/>
            <a:ext cx="1169774" cy="2000170"/>
          </a:xfrm>
          <a:prstGeom prst="rect">
            <a:avLst/>
          </a:prstGeom>
        </p:spPr>
      </p:pic>
      <p:sp>
        <p:nvSpPr>
          <p:cNvPr id="112" name="矢印: 右 111">
            <a:extLst>
              <a:ext uri="{FF2B5EF4-FFF2-40B4-BE49-F238E27FC236}">
                <a16:creationId xmlns:a16="http://schemas.microsoft.com/office/drawing/2014/main" id="{D67ED26E-E3A3-2A8A-3EBD-F54FAFFC9058}"/>
              </a:ext>
            </a:extLst>
          </p:cNvPr>
          <p:cNvSpPr/>
          <p:nvPr/>
        </p:nvSpPr>
        <p:spPr>
          <a:xfrm rot="20397079">
            <a:off x="5402490" y="6766059"/>
            <a:ext cx="1625618" cy="3722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C3D5535-5F9A-2049-DFC3-D74267EA547C}"/>
              </a:ext>
            </a:extLst>
          </p:cNvPr>
          <p:cNvGrpSpPr/>
          <p:nvPr/>
        </p:nvGrpSpPr>
        <p:grpSpPr>
          <a:xfrm>
            <a:off x="5178285" y="6869284"/>
            <a:ext cx="592203" cy="400110"/>
            <a:chOff x="7788488" y="4824507"/>
            <a:chExt cx="943349" cy="40011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A87E7A5-6AF5-9F04-D604-1DCDA0BC67A4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AAE2545D-3048-9236-F21E-BF5058FF5050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１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F08A4878-B772-C15C-6E57-1CABD538F2F5}"/>
              </a:ext>
            </a:extLst>
          </p:cNvPr>
          <p:cNvGrpSpPr/>
          <p:nvPr/>
        </p:nvGrpSpPr>
        <p:grpSpPr>
          <a:xfrm>
            <a:off x="5538696" y="6686046"/>
            <a:ext cx="592203" cy="400110"/>
            <a:chOff x="7788488" y="4824507"/>
            <a:chExt cx="943349" cy="400110"/>
          </a:xfrm>
        </p:grpSpPr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8A750AC-59C3-84CC-F318-22ACDCFAE7AA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DE87DD00-E16E-3B8E-073A-4E71DD38E565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２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8EFE71D-0810-4D31-334D-9CF7E8EAF595}"/>
              </a:ext>
            </a:extLst>
          </p:cNvPr>
          <p:cNvGrpSpPr/>
          <p:nvPr/>
        </p:nvGrpSpPr>
        <p:grpSpPr>
          <a:xfrm>
            <a:off x="5907720" y="6513777"/>
            <a:ext cx="592203" cy="400110"/>
            <a:chOff x="7788488" y="4824507"/>
            <a:chExt cx="943349" cy="400110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2DF2608A-0998-DF0E-FDFC-37CEDB11F261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C44AC0B0-7157-4AEA-1DAE-CF6DE8AD91DC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３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44B5981-A5DB-8196-69BE-2EEEA47D9AF2}"/>
              </a:ext>
            </a:extLst>
          </p:cNvPr>
          <p:cNvGrpSpPr/>
          <p:nvPr/>
        </p:nvGrpSpPr>
        <p:grpSpPr>
          <a:xfrm>
            <a:off x="6254675" y="6399857"/>
            <a:ext cx="592203" cy="400110"/>
            <a:chOff x="7788488" y="4824507"/>
            <a:chExt cx="943349" cy="400110"/>
          </a:xfrm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594E0426-CDCC-ECA7-2937-5F5A61E2C7D0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552A21B9-20B2-568A-936F-2E2768D16A0F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４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pic>
        <p:nvPicPr>
          <p:cNvPr id="105" name="グラフィックス 104" descr="2つの正方形。1つは水平線で塗りつぶしてある。">
            <a:extLst>
              <a:ext uri="{FF2B5EF4-FFF2-40B4-BE49-F238E27FC236}">
                <a16:creationId xmlns:a16="http://schemas.microsoft.com/office/drawing/2014/main" id="{10987788-E36D-5C25-3BC8-5D5D363390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0605" t="21017" r="13561" b="17853"/>
          <a:stretch>
            <a:fillRect/>
          </a:stretch>
        </p:blipFill>
        <p:spPr>
          <a:xfrm>
            <a:off x="5591560" y="7851139"/>
            <a:ext cx="1885367" cy="1519797"/>
          </a:xfrm>
          <a:prstGeom prst="rect">
            <a:avLst/>
          </a:prstGeom>
        </p:spPr>
      </p:pic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205B7550-200E-31A9-5DDA-AEE7009556C7}"/>
              </a:ext>
            </a:extLst>
          </p:cNvPr>
          <p:cNvGrpSpPr/>
          <p:nvPr/>
        </p:nvGrpSpPr>
        <p:grpSpPr>
          <a:xfrm>
            <a:off x="5488334" y="7823009"/>
            <a:ext cx="1713181" cy="1713181"/>
            <a:chOff x="6512926" y="7232324"/>
            <a:chExt cx="1713181" cy="1713181"/>
          </a:xfrm>
        </p:grpSpPr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4C1FD465-0C38-9A38-D0B3-42E3CBBFF517}"/>
                </a:ext>
              </a:extLst>
            </p:cNvPr>
            <p:cNvSpPr/>
            <p:nvPr/>
          </p:nvSpPr>
          <p:spPr>
            <a:xfrm>
              <a:off x="6714378" y="7433185"/>
              <a:ext cx="1296000" cy="1296000"/>
            </a:xfrm>
            <a:prstGeom prst="ellipse">
              <a:avLst/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7" name="グラフィックス 106" descr="水平線、線で塗りつぶした円">
              <a:extLst>
                <a:ext uri="{FF2B5EF4-FFF2-40B4-BE49-F238E27FC236}">
                  <a16:creationId xmlns:a16="http://schemas.microsoft.com/office/drawing/2014/main" id="{22A3CD89-9AA9-6D43-EA9F-9112C07DF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2926" y="7232324"/>
              <a:ext cx="1713181" cy="171318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00CC8D1-41BE-35A9-B8A3-AD0C67151D9A}"/>
              </a:ext>
            </a:extLst>
          </p:cNvPr>
          <p:cNvSpPr txBox="1"/>
          <p:nvPr/>
        </p:nvSpPr>
        <p:spPr>
          <a:xfrm>
            <a:off x="5816688" y="8054202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受講料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無料</a:t>
            </a:r>
          </a:p>
        </p:txBody>
      </p:sp>
      <p:pic>
        <p:nvPicPr>
          <p:cNvPr id="4" name="図 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FEF08F72-8AEA-A490-BFDF-4B3BFA9F3F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56" y="9504005"/>
            <a:ext cx="1049665" cy="10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849C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A037D-ED6D-E49C-7695-B37C24C3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E52FB25-F833-7D8C-B907-D3ABFE16A665}"/>
              </a:ext>
            </a:extLst>
          </p:cNvPr>
          <p:cNvSpPr/>
          <p:nvPr/>
        </p:nvSpPr>
        <p:spPr>
          <a:xfrm>
            <a:off x="0" y="1361346"/>
            <a:ext cx="7559675" cy="423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0A8E36-66B5-F58B-BF73-057999A73D3C}"/>
              </a:ext>
            </a:extLst>
          </p:cNvPr>
          <p:cNvSpPr txBox="1"/>
          <p:nvPr/>
        </p:nvSpPr>
        <p:spPr>
          <a:xfrm>
            <a:off x="1631486" y="1408603"/>
            <a:ext cx="6048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考え方のクセに気づくだけで、</a:t>
            </a:r>
            <a:endParaRPr lang="en-US" altLang="ja-JP" sz="3600" b="1" i="0" dirty="0">
              <a:solidFill>
                <a:srgbClr val="222222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3600" b="1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</a:t>
            </a:r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がすっと軽くなる</a:t>
            </a:r>
            <a:endParaRPr lang="ja-JP" altLang="en-US" sz="36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07BFD8-7541-7120-9C47-AFAA887BD206}"/>
              </a:ext>
            </a:extLst>
          </p:cNvPr>
          <p:cNvSpPr txBox="1"/>
          <p:nvPr/>
        </p:nvSpPr>
        <p:spPr>
          <a:xfrm>
            <a:off x="1988061" y="2612515"/>
            <a:ext cx="530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〜</a:t>
            </a:r>
            <a:r>
              <a:rPr lang="ja-JP" altLang="en-US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こころを元気にする</a:t>
            </a:r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lang="ja-JP" altLang="en-US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つのステップ</a:t>
            </a:r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〜</a:t>
            </a:r>
            <a:endParaRPr lang="ja-JP" altLang="en-US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8" name="図 7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E821D1-2F47-69A7-FD18-90275C2C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06"/>
          <a:stretch>
            <a:fillRect/>
          </a:stretch>
        </p:blipFill>
        <p:spPr>
          <a:xfrm>
            <a:off x="0" y="0"/>
            <a:ext cx="7559675" cy="1154113"/>
          </a:xfrm>
          <a:prstGeom prst="rect">
            <a:avLst/>
          </a:prstGeom>
        </p:spPr>
      </p:pic>
      <p:pic>
        <p:nvPicPr>
          <p:cNvPr id="9" name="図 8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E3DB0BC-CEC7-E474-05C5-7A6D00B0B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>
            <a:fillRect/>
          </a:stretch>
        </p:blipFill>
        <p:spPr>
          <a:xfrm>
            <a:off x="0" y="9562011"/>
            <a:ext cx="7559675" cy="11298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2620AC-6878-1D1A-950A-7D819DA887E5}"/>
              </a:ext>
            </a:extLst>
          </p:cNvPr>
          <p:cNvSpPr txBox="1"/>
          <p:nvPr/>
        </p:nvSpPr>
        <p:spPr>
          <a:xfrm>
            <a:off x="3012875" y="3360004"/>
            <a:ext cx="4426561" cy="1816010"/>
          </a:xfrm>
          <a:prstGeom prst="rect">
            <a:avLst/>
          </a:prstGeom>
          <a:solidFill>
            <a:srgbClr val="00849C">
              <a:alpha val="12000"/>
            </a:srgbClr>
          </a:solidFill>
        </p:spPr>
        <p:txBody>
          <a:bodyPr wrap="square" anchor="ctr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ついつい悲観的に考えてしまう</a:t>
            </a:r>
            <a:r>
              <a:rPr lang="en-US" altLang="ja-JP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…</a:t>
            </a:r>
          </a:p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そんな「考え方のクセ」に気づくだけで、こころが軽くなることがあります。本講座で</a:t>
            </a:r>
            <a:r>
              <a:rPr lang="ja-JP" altLang="en-US" sz="1500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は、認知行動療法に基づく毎日</a:t>
            </a: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を少しラクにするコツをわかりやすくお伝えします。自分や大切な人の気持ちに寄り添うヒントを、一緒に学んでみませんか？</a:t>
            </a:r>
            <a:endParaRPr lang="ja-JP" altLang="en-US" sz="15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7656D24-8118-86C3-9965-955A30749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" y="222738"/>
            <a:ext cx="1241209" cy="67362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1901F2-DA99-5D35-E28C-40BBC88BF52A}"/>
              </a:ext>
            </a:extLst>
          </p:cNvPr>
          <p:cNvSpPr txBox="1"/>
          <p:nvPr/>
        </p:nvSpPr>
        <p:spPr>
          <a:xfrm>
            <a:off x="1447326" y="76984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　第２回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1232B4-B968-985E-B489-EBC922D5FD62}"/>
              </a:ext>
            </a:extLst>
          </p:cNvPr>
          <p:cNvSpPr txBox="1"/>
          <p:nvPr/>
        </p:nvSpPr>
        <p:spPr>
          <a:xfrm>
            <a:off x="4118250" y="769848"/>
            <a:ext cx="20970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オンライン講座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FEA85B9-5EB1-FE2F-399C-926ED4BD46EE}"/>
              </a:ext>
            </a:extLst>
          </p:cNvPr>
          <p:cNvSpPr txBox="1"/>
          <p:nvPr/>
        </p:nvSpPr>
        <p:spPr>
          <a:xfrm>
            <a:off x="0" y="3186798"/>
            <a:ext cx="2121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講師</a:t>
            </a:r>
            <a:endParaRPr lang="en-US" altLang="ja-JP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大野裕先生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F0F8B8-0B26-0D8B-FC7F-ACAF9CC81DB9}"/>
              </a:ext>
            </a:extLst>
          </p:cNvPr>
          <p:cNvSpPr txBox="1"/>
          <p:nvPr/>
        </p:nvSpPr>
        <p:spPr>
          <a:xfrm>
            <a:off x="0" y="3898684"/>
            <a:ext cx="28498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■講師プロフィール■</a:t>
            </a:r>
            <a:endParaRPr lang="en-US" altLang="ja-JP" sz="9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精神科医　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SWC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協議会健幸アンバサダー・人材育成分科会座長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国立研究開発法人 国立精神・神経医療研究センター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認知行動療法センター顧問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一般社団法人 認知行動療法研修開発センター理事長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●著書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「こころが晴れるノート」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創元社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「マンガ ネコでもできる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 ニャンだかツラい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…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が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ニャンだかタノシい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?!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に変わる本」（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SB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クリエイティブ）　他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●連載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日本経済新聞「こころの健康学」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読売新聞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「人生案内」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回答者</a:t>
            </a:r>
            <a:endParaRPr lang="ja-JP" altLang="en-US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1" name="図 20" descr="スーツを着ている男はスマイルし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9CD7FA9E-C02F-3F7E-8389-B4F4647E7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7" b="99099" l="9910" r="89940">
                        <a14:foregroundMark x1="46246" y1="10210" x2="55105" y2="10661"/>
                        <a14:foregroundMark x1="55255" y1="7508" x2="52703" y2="7207"/>
                        <a14:foregroundMark x1="66066" y1="94595" x2="18168" y2="94144"/>
                        <a14:foregroundMark x1="70571" y1="92943" x2="57958" y2="97898"/>
                        <a14:foregroundMark x1="57958" y1="97898" x2="2042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6" y="955136"/>
            <a:ext cx="2176178" cy="2176178"/>
          </a:xfrm>
          <a:prstGeom prst="rect">
            <a:avLst/>
          </a:prstGeom>
        </p:spPr>
      </p:pic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D8ADF134-79C6-6AA3-CC1B-CAD7DDC8ACD5}"/>
              </a:ext>
            </a:extLst>
          </p:cNvPr>
          <p:cNvSpPr/>
          <p:nvPr/>
        </p:nvSpPr>
        <p:spPr>
          <a:xfrm>
            <a:off x="146689" y="7007253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実施方法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998FE1-6135-CBBA-9C9C-66377B69A152}"/>
              </a:ext>
            </a:extLst>
          </p:cNvPr>
          <p:cNvSpPr txBox="1"/>
          <p:nvPr/>
        </p:nvSpPr>
        <p:spPr>
          <a:xfrm>
            <a:off x="401027" y="7462988"/>
            <a:ext cx="64091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をお選びいただけます）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「質問したい」「双方向で参加したい」という方におすすめ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「機械操作が不安」「講座の内容を見たいだけ」という方におすすめ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視聴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は後日送付します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96191C-B2C0-18DB-2357-95D31328B9DA}"/>
              </a:ext>
            </a:extLst>
          </p:cNvPr>
          <p:cNvSpPr txBox="1"/>
          <p:nvPr/>
        </p:nvSpPr>
        <p:spPr>
          <a:xfrm>
            <a:off x="401027" y="9103124"/>
            <a:ext cx="546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健幸アンバサダー公式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HP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より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お申込みください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A2DD1B-7EE8-5219-E5CD-1B476A3970DE}"/>
              </a:ext>
            </a:extLst>
          </p:cNvPr>
          <p:cNvSpPr txBox="1"/>
          <p:nvPr/>
        </p:nvSpPr>
        <p:spPr>
          <a:xfrm>
            <a:off x="370068" y="9758877"/>
            <a:ext cx="317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申込期限：９月１４日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28" name="角丸四角形 1040">
            <a:extLst>
              <a:ext uri="{FF2B5EF4-FFF2-40B4-BE49-F238E27FC236}">
                <a16:creationId xmlns:a16="http://schemas.microsoft.com/office/drawing/2014/main" id="{DB877020-B323-3136-84E1-0C5138E70E58}"/>
              </a:ext>
            </a:extLst>
          </p:cNvPr>
          <p:cNvSpPr/>
          <p:nvPr/>
        </p:nvSpPr>
        <p:spPr>
          <a:xfrm>
            <a:off x="146689" y="8643576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申込方法</a:t>
            </a:r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A94E61D9-33FE-29CF-5341-BBF078173738}"/>
              </a:ext>
            </a:extLst>
          </p:cNvPr>
          <p:cNvSpPr/>
          <p:nvPr/>
        </p:nvSpPr>
        <p:spPr>
          <a:xfrm>
            <a:off x="146689" y="5769701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開催日時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DE2569-2939-7E7C-9DAF-DECC6A0F6572}"/>
              </a:ext>
            </a:extLst>
          </p:cNvPr>
          <p:cNvSpPr txBox="1"/>
          <p:nvPr/>
        </p:nvSpPr>
        <p:spPr>
          <a:xfrm>
            <a:off x="401027" y="5970608"/>
            <a:ext cx="39504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 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１７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［水］　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r"/>
            <a:r>
              <a:rPr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１６：００▸１６：４０　</a:t>
            </a:r>
            <a:endParaRPr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7FFC53A-9C12-B0DD-EF86-34C546EA766A}"/>
              </a:ext>
            </a:extLst>
          </p:cNvPr>
          <p:cNvGrpSpPr/>
          <p:nvPr/>
        </p:nvGrpSpPr>
        <p:grpSpPr>
          <a:xfrm>
            <a:off x="4351450" y="9649858"/>
            <a:ext cx="3087986" cy="954107"/>
            <a:chOff x="4598441" y="9544704"/>
            <a:chExt cx="3087986" cy="95410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D18C661-01AD-FAA7-ED64-94C1CAA8A340}"/>
                </a:ext>
              </a:extLst>
            </p:cNvPr>
            <p:cNvSpPr txBox="1"/>
            <p:nvPr/>
          </p:nvSpPr>
          <p:spPr>
            <a:xfrm>
              <a:off x="4598441" y="9544704"/>
              <a:ext cx="3087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主催  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SWC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協議会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問合せ先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健幸アンバサダープロジェクト事務局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　　　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ambassador@twr.jp</a:t>
              </a:r>
            </a:p>
          </p:txBody>
        </p:sp>
        <p:pic>
          <p:nvPicPr>
            <p:cNvPr id="36" name="グラフィックス 35" descr="封筒 枠線">
              <a:extLst>
                <a:ext uri="{FF2B5EF4-FFF2-40B4-BE49-F238E27FC236}">
                  <a16:creationId xmlns:a16="http://schemas.microsoft.com/office/drawing/2014/main" id="{85FD0CC5-FEEA-29A6-5FD6-DB4B1F71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0790" y="10189491"/>
              <a:ext cx="289354" cy="289354"/>
            </a:xfrm>
            <a:prstGeom prst="rect">
              <a:avLst/>
            </a:prstGeom>
          </p:spPr>
        </p:pic>
      </p:grpSp>
      <p:pic>
        <p:nvPicPr>
          <p:cNvPr id="40" name="図 39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4579101-6F98-B707-0EFB-8597457C7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254" b="92383" l="4688" r="47266">
                        <a14:foregroundMark x1="21680" y1="21289" x2="28809" y2="20898"/>
                        <a14:foregroundMark x1="29199" y1="19141" x2="20801" y2="18652"/>
                        <a14:foregroundMark x1="41113" y1="64258" x2="40820" y2="83105"/>
                        <a14:foregroundMark x1="40820" y1="83105" x2="23926" y2="87207"/>
                        <a14:foregroundMark x1="47363" y1="90723" x2="47363" y2="90723"/>
                        <a14:foregroundMark x1="46875" y1="90332" x2="46875" y2="90332"/>
                        <a14:foregroundMark x1="34082" y1="92480" x2="28809" y2="90723"/>
                        <a14:foregroundMark x1="11523" y1="17383" x2="11523" y2="102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31" r="52051"/>
          <a:stretch>
            <a:fillRect/>
          </a:stretch>
        </p:blipFill>
        <p:spPr>
          <a:xfrm>
            <a:off x="4582644" y="5477781"/>
            <a:ext cx="1079189" cy="2000170"/>
          </a:xfrm>
          <a:prstGeom prst="rect">
            <a:avLst/>
          </a:prstGeom>
        </p:spPr>
      </p:pic>
      <p:pic>
        <p:nvPicPr>
          <p:cNvPr id="45" name="図 44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8D255BE-3AF5-198F-64AF-61FE8BCDC0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63" b="90625" l="51270" r="96484">
                        <a14:foregroundMark x1="79199" y1="14160" x2="70410" y2="14160"/>
                        <a14:foregroundMark x1="95605" y1="22949" x2="95117" y2="24707"/>
                        <a14:foregroundMark x1="73047" y1="37109" x2="76563" y2="41992"/>
                        <a14:foregroundMark x1="51367" y1="33105" x2="51367" y2="33105"/>
                        <a14:foregroundMark x1="51855" y1="30078" x2="51855" y2="34082"/>
                        <a14:foregroundMark x1="76563" y1="90137" x2="63770" y2="90625"/>
                        <a14:foregroundMark x1="95605" y1="71582" x2="96484" y2="78711"/>
                        <a14:foregroundMark x1="95996" y1="21680" x2="92090" y2="269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081" t="10287" r="1946" b="844"/>
          <a:stretch>
            <a:fillRect/>
          </a:stretch>
        </p:blipFill>
        <p:spPr>
          <a:xfrm>
            <a:off x="6316769" y="4985098"/>
            <a:ext cx="1169774" cy="2000170"/>
          </a:xfrm>
          <a:prstGeom prst="rect">
            <a:avLst/>
          </a:prstGeom>
        </p:spPr>
      </p:pic>
      <p:sp>
        <p:nvSpPr>
          <p:cNvPr id="112" name="矢印: 右 111">
            <a:extLst>
              <a:ext uri="{FF2B5EF4-FFF2-40B4-BE49-F238E27FC236}">
                <a16:creationId xmlns:a16="http://schemas.microsoft.com/office/drawing/2014/main" id="{91E6A2C1-37F6-C709-9065-71F067786364}"/>
              </a:ext>
            </a:extLst>
          </p:cNvPr>
          <p:cNvSpPr/>
          <p:nvPr/>
        </p:nvSpPr>
        <p:spPr>
          <a:xfrm rot="20397079">
            <a:off x="5402490" y="6766059"/>
            <a:ext cx="1625618" cy="3722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83588DF-8B1C-8540-19DB-869C146A0E32}"/>
              </a:ext>
            </a:extLst>
          </p:cNvPr>
          <p:cNvGrpSpPr/>
          <p:nvPr/>
        </p:nvGrpSpPr>
        <p:grpSpPr>
          <a:xfrm>
            <a:off x="5178285" y="6869284"/>
            <a:ext cx="592203" cy="400110"/>
            <a:chOff x="7788488" y="4824507"/>
            <a:chExt cx="943349" cy="40011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C75B0AC-8642-A909-72CF-58A348E9E63B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5B9FBEB-A44C-F341-1686-478F7CEDD34A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１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0863A504-6E04-BFF9-CF0A-BF87EA4F8EB4}"/>
              </a:ext>
            </a:extLst>
          </p:cNvPr>
          <p:cNvGrpSpPr/>
          <p:nvPr/>
        </p:nvGrpSpPr>
        <p:grpSpPr>
          <a:xfrm>
            <a:off x="7986116" y="7124786"/>
            <a:ext cx="1792646" cy="600708"/>
            <a:chOff x="-2563948" y="4291160"/>
            <a:chExt cx="1713054" cy="693758"/>
          </a:xfrm>
        </p:grpSpPr>
        <p:cxnSp>
          <p:nvCxnSpPr>
            <p:cNvPr id="70" name="コネクタ: カギ線 69">
              <a:extLst>
                <a:ext uri="{FF2B5EF4-FFF2-40B4-BE49-F238E27FC236}">
                  <a16:creationId xmlns:a16="http://schemas.microsoft.com/office/drawing/2014/main" id="{A24DB85D-A3F0-98A7-9CFD-555F4CA70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63948" y="4752764"/>
              <a:ext cx="839319" cy="232154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コネクタ: カギ線 73">
              <a:extLst>
                <a:ext uri="{FF2B5EF4-FFF2-40B4-BE49-F238E27FC236}">
                  <a16:creationId xmlns:a16="http://schemas.microsoft.com/office/drawing/2014/main" id="{E5AABD76-94B0-D76E-858C-AC76ED535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121293" y="4520611"/>
              <a:ext cx="839319" cy="232154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コネクタ: カギ線 74">
              <a:extLst>
                <a:ext uri="{FF2B5EF4-FFF2-40B4-BE49-F238E27FC236}">
                  <a16:creationId xmlns:a16="http://schemas.microsoft.com/office/drawing/2014/main" id="{8154B3EC-6E54-B8F0-15B4-DCED53C23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90213" y="4291160"/>
              <a:ext cx="839319" cy="232153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330CCBFD-CEB3-A714-AA92-140FD43021BF}"/>
              </a:ext>
            </a:extLst>
          </p:cNvPr>
          <p:cNvSpPr/>
          <p:nvPr/>
        </p:nvSpPr>
        <p:spPr>
          <a:xfrm>
            <a:off x="3260695" y="9529608"/>
            <a:ext cx="932381" cy="10464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90E9FAA0-B705-E5A8-2525-D7E3BC223232}"/>
              </a:ext>
            </a:extLst>
          </p:cNvPr>
          <p:cNvGrpSpPr/>
          <p:nvPr/>
        </p:nvGrpSpPr>
        <p:grpSpPr>
          <a:xfrm>
            <a:off x="5538696" y="6686046"/>
            <a:ext cx="592203" cy="400110"/>
            <a:chOff x="7788488" y="4824507"/>
            <a:chExt cx="943349" cy="400110"/>
          </a:xfrm>
        </p:grpSpPr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7CB0449B-2A6E-BD8D-71D5-889700A5479E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8CFB93A7-2978-9FDD-5351-BA87D196C17C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２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7686217C-8B8A-CF60-26AA-147C05A8A38B}"/>
              </a:ext>
            </a:extLst>
          </p:cNvPr>
          <p:cNvGrpSpPr/>
          <p:nvPr/>
        </p:nvGrpSpPr>
        <p:grpSpPr>
          <a:xfrm>
            <a:off x="5907720" y="6513777"/>
            <a:ext cx="592203" cy="400110"/>
            <a:chOff x="7788488" y="4824507"/>
            <a:chExt cx="943349" cy="400110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FCAA3746-5B12-F961-213B-129876BA19FA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FCE569C-47E3-14B4-D26A-4FE2CD9D2EF7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３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FD79F58E-AC48-CB59-28D2-2D9EFE0F7EC1}"/>
              </a:ext>
            </a:extLst>
          </p:cNvPr>
          <p:cNvGrpSpPr/>
          <p:nvPr/>
        </p:nvGrpSpPr>
        <p:grpSpPr>
          <a:xfrm>
            <a:off x="6254675" y="6399857"/>
            <a:ext cx="592203" cy="400110"/>
            <a:chOff x="7788488" y="4824507"/>
            <a:chExt cx="943349" cy="400110"/>
          </a:xfrm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01A10B1D-3553-B404-7849-4DC6C13AC81D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B134D814-04D3-83A3-F12B-DAD7FDB11AFB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４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pic>
        <p:nvPicPr>
          <p:cNvPr id="98" name="図 97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3BE6461B-6AA0-D535-F8D9-2A0D98A54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7767788" y="6363236"/>
            <a:ext cx="363955" cy="344828"/>
          </a:xfrm>
          <a:prstGeom prst="ellipse">
            <a:avLst/>
          </a:prstGeom>
        </p:spPr>
      </p:pic>
      <p:pic>
        <p:nvPicPr>
          <p:cNvPr id="99" name="図 98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13DA6B7F-4FDD-0074-FE6A-A222A42042F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7767788" y="5896681"/>
            <a:ext cx="363955" cy="344828"/>
          </a:xfrm>
          <a:prstGeom prst="ellipse">
            <a:avLst/>
          </a:prstGeom>
        </p:spPr>
      </p:pic>
      <p:pic>
        <p:nvPicPr>
          <p:cNvPr id="100" name="図 99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044BC26D-CB85-F7BC-B694-44AA94E9AD8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8175015" y="5681907"/>
            <a:ext cx="363955" cy="344828"/>
          </a:xfrm>
          <a:prstGeom prst="ellipse">
            <a:avLst/>
          </a:prstGeom>
        </p:spPr>
      </p:pic>
      <p:pic>
        <p:nvPicPr>
          <p:cNvPr id="102" name="グラフィックス 101" descr="グリッド線">
            <a:extLst>
              <a:ext uri="{FF2B5EF4-FFF2-40B4-BE49-F238E27FC236}">
                <a16:creationId xmlns:a16="http://schemas.microsoft.com/office/drawing/2014/main" id="{2A08793B-513A-7993-09D2-B4D3D2AFD6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38609" y="8248518"/>
            <a:ext cx="1376733" cy="1376733"/>
          </a:xfrm>
          <a:prstGeom prst="rect">
            <a:avLst/>
          </a:prstGeom>
        </p:spPr>
      </p:pic>
      <p:pic>
        <p:nvPicPr>
          <p:cNvPr id="105" name="グラフィックス 104" descr="2つの正方形。1つは水平線で塗りつぶしてある。">
            <a:extLst>
              <a:ext uri="{FF2B5EF4-FFF2-40B4-BE49-F238E27FC236}">
                <a16:creationId xmlns:a16="http://schemas.microsoft.com/office/drawing/2014/main" id="{4C3E091C-A330-1EBB-B4B5-E37E71A374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0605" t="21017" r="13561" b="17853"/>
          <a:stretch>
            <a:fillRect/>
          </a:stretch>
        </p:blipFill>
        <p:spPr>
          <a:xfrm>
            <a:off x="5562635" y="8294048"/>
            <a:ext cx="1885367" cy="1519797"/>
          </a:xfrm>
          <a:prstGeom prst="rect">
            <a:avLst/>
          </a:prstGeom>
        </p:spPr>
      </p:pic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9C5F26EC-4ABF-614D-B953-CB65DA33BA61}"/>
              </a:ext>
            </a:extLst>
          </p:cNvPr>
          <p:cNvGrpSpPr/>
          <p:nvPr/>
        </p:nvGrpSpPr>
        <p:grpSpPr>
          <a:xfrm>
            <a:off x="5648727" y="8141628"/>
            <a:ext cx="1713181" cy="1713181"/>
            <a:chOff x="6512926" y="7232324"/>
            <a:chExt cx="1713181" cy="1713181"/>
          </a:xfrm>
        </p:grpSpPr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CE73C8A8-4BFE-C1AB-B7D0-82654F37DF28}"/>
                </a:ext>
              </a:extLst>
            </p:cNvPr>
            <p:cNvSpPr/>
            <p:nvPr/>
          </p:nvSpPr>
          <p:spPr>
            <a:xfrm>
              <a:off x="6714378" y="7433185"/>
              <a:ext cx="1296000" cy="1296000"/>
            </a:xfrm>
            <a:prstGeom prst="ellipse">
              <a:avLst/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7" name="グラフィックス 106" descr="水平線、線で塗りつぶした円">
              <a:extLst>
                <a:ext uri="{FF2B5EF4-FFF2-40B4-BE49-F238E27FC236}">
                  <a16:creationId xmlns:a16="http://schemas.microsoft.com/office/drawing/2014/main" id="{8A44C7F6-8A9F-2892-DEBD-A56CE11FF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2926" y="7232324"/>
              <a:ext cx="1713181" cy="171318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CDC8C5A-7A15-2F1B-D415-D7DC712A9459}"/>
              </a:ext>
            </a:extLst>
          </p:cNvPr>
          <p:cNvSpPr txBox="1"/>
          <p:nvPr/>
        </p:nvSpPr>
        <p:spPr>
          <a:xfrm>
            <a:off x="5787763" y="849711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受講料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無料</a:t>
            </a:r>
          </a:p>
        </p:txBody>
      </p:sp>
    </p:spTree>
    <p:extLst>
      <p:ext uri="{BB962C8B-B14F-4D97-AF65-F5344CB8AC3E}">
        <p14:creationId xmlns:p14="http://schemas.microsoft.com/office/powerpoint/2010/main" val="3245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849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847DD1A-1738-5F1B-257C-84A5BE281B26}"/>
              </a:ext>
            </a:extLst>
          </p:cNvPr>
          <p:cNvSpPr/>
          <p:nvPr/>
        </p:nvSpPr>
        <p:spPr>
          <a:xfrm>
            <a:off x="0" y="1361346"/>
            <a:ext cx="7559675" cy="423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AAB10C-B9AE-C2BD-29BF-166F7177EEEC}"/>
              </a:ext>
            </a:extLst>
          </p:cNvPr>
          <p:cNvSpPr txBox="1"/>
          <p:nvPr/>
        </p:nvSpPr>
        <p:spPr>
          <a:xfrm>
            <a:off x="1631486" y="1408603"/>
            <a:ext cx="6048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考え方のクセに気づくだけで、</a:t>
            </a:r>
            <a:endParaRPr lang="en-US" altLang="ja-JP" sz="3600" b="1" i="0" dirty="0">
              <a:solidFill>
                <a:srgbClr val="222222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心がすっと軽くなる</a:t>
            </a:r>
            <a:endParaRPr lang="ja-JP" altLang="en-US" sz="36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4B2127-A360-8E43-0043-AE9FBA5597BA}"/>
              </a:ext>
            </a:extLst>
          </p:cNvPr>
          <p:cNvSpPr txBox="1"/>
          <p:nvPr/>
        </p:nvSpPr>
        <p:spPr>
          <a:xfrm>
            <a:off x="1988061" y="2612515"/>
            <a:ext cx="530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〜</a:t>
            </a:r>
            <a:r>
              <a:rPr lang="ja-JP" altLang="en-US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こころを元気にする</a:t>
            </a:r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lang="ja-JP" altLang="en-US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つのステップ</a:t>
            </a:r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〜</a:t>
            </a:r>
            <a:endParaRPr lang="ja-JP" altLang="en-US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8" name="図 7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AF12378-D1B7-711C-2FB4-C1F47166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06"/>
          <a:stretch>
            <a:fillRect/>
          </a:stretch>
        </p:blipFill>
        <p:spPr>
          <a:xfrm>
            <a:off x="0" y="0"/>
            <a:ext cx="7559675" cy="1154113"/>
          </a:xfrm>
          <a:prstGeom prst="rect">
            <a:avLst/>
          </a:prstGeom>
        </p:spPr>
      </p:pic>
      <p:pic>
        <p:nvPicPr>
          <p:cNvPr id="9" name="図 8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E413823-C1EC-76D7-0DF5-66CC8C28A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>
            <a:fillRect/>
          </a:stretch>
        </p:blipFill>
        <p:spPr>
          <a:xfrm>
            <a:off x="0" y="9562011"/>
            <a:ext cx="7559675" cy="11298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378DFE-8A64-34DA-F776-0CFF19D7D30E}"/>
              </a:ext>
            </a:extLst>
          </p:cNvPr>
          <p:cNvSpPr txBox="1"/>
          <p:nvPr/>
        </p:nvSpPr>
        <p:spPr>
          <a:xfrm>
            <a:off x="3012875" y="3360004"/>
            <a:ext cx="4426561" cy="1816010"/>
          </a:xfrm>
          <a:prstGeom prst="rect">
            <a:avLst/>
          </a:prstGeom>
          <a:solidFill>
            <a:srgbClr val="00849C">
              <a:alpha val="12000"/>
            </a:srgbClr>
          </a:solidFill>
        </p:spPr>
        <p:txBody>
          <a:bodyPr wrap="square" anchor="ctr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急なハプニングがあると、つい悲観的に考えてしまう</a:t>
            </a:r>
            <a:r>
              <a:rPr lang="en-US" altLang="ja-JP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…</a:t>
            </a: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そんな「考え方のクセ」に気づくだけで、こころが軽くなることがあります。本講座で</a:t>
            </a:r>
            <a:r>
              <a:rPr lang="ja-JP" altLang="en-US" sz="1500" dirty="0">
                <a:solidFill>
                  <a:srgbClr val="222222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は、認知行動療法に基づく毎日</a:t>
            </a: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を少しラクにするコツをわかりやすくお伝えします。自分や大切な人の気持ちに寄り添うヒントを、一緒に学んでみませんか？</a:t>
            </a:r>
            <a:endParaRPr lang="ja-JP" altLang="en-US" sz="15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66B373-E6B9-CAD2-955A-29C53937D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" y="222738"/>
            <a:ext cx="1241209" cy="67362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05D94B-E042-0BCD-BCF3-5F03C37C64A1}"/>
              </a:ext>
            </a:extLst>
          </p:cNvPr>
          <p:cNvSpPr txBox="1"/>
          <p:nvPr/>
        </p:nvSpPr>
        <p:spPr>
          <a:xfrm>
            <a:off x="1447326" y="76984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　第２回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E27D84-6438-6A0C-93EE-FB417425981C}"/>
              </a:ext>
            </a:extLst>
          </p:cNvPr>
          <p:cNvSpPr txBox="1"/>
          <p:nvPr/>
        </p:nvSpPr>
        <p:spPr>
          <a:xfrm>
            <a:off x="4118250" y="769848"/>
            <a:ext cx="20970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オンライン講座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C46A40-C51C-8A8C-C6E5-F790E53D4E73}"/>
              </a:ext>
            </a:extLst>
          </p:cNvPr>
          <p:cNvSpPr txBox="1"/>
          <p:nvPr/>
        </p:nvSpPr>
        <p:spPr>
          <a:xfrm>
            <a:off x="0" y="3186798"/>
            <a:ext cx="2121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講師</a:t>
            </a:r>
            <a:endParaRPr lang="en-US" altLang="ja-JP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大野裕先生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000C70-CFBA-2A11-A006-97175BBA42E8}"/>
              </a:ext>
            </a:extLst>
          </p:cNvPr>
          <p:cNvSpPr txBox="1"/>
          <p:nvPr/>
        </p:nvSpPr>
        <p:spPr>
          <a:xfrm>
            <a:off x="0" y="3898684"/>
            <a:ext cx="28498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■講師プロフィール■</a:t>
            </a:r>
            <a:endParaRPr lang="en-US" altLang="ja-JP" sz="9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精神科医　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SWC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協議会健幸アンバサダー・人材育成分科会座長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国立研究開発法人 国立精神・神経医療研究センター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認知行動療法センター顧問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一般社団法人 認知行動療法研修開発センター理事長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●著書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「こころが晴れるノート」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創元社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「マンガ ネコでもできる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 ニャンだかツラい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…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が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ニャンだかタノシい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?!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に変わる本」（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SB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クリエイティブ）　他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●連載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日本経済新聞「こころの健康学」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読売新聞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「人生案内」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回答者</a:t>
            </a:r>
            <a:endParaRPr lang="ja-JP" altLang="en-US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1" name="図 20" descr="スーツを着ている男はスマイルし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65D3F78B-7D3D-925F-3871-49EBD67A3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7" b="99099" l="9910" r="89940">
                        <a14:foregroundMark x1="46246" y1="10210" x2="55105" y2="10661"/>
                        <a14:foregroundMark x1="55255" y1="7508" x2="52703" y2="7207"/>
                        <a14:foregroundMark x1="66066" y1="94595" x2="18168" y2="94144"/>
                        <a14:foregroundMark x1="70571" y1="92943" x2="57958" y2="97898"/>
                        <a14:foregroundMark x1="57958" y1="97898" x2="2042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6" y="955136"/>
            <a:ext cx="2176178" cy="2176178"/>
          </a:xfrm>
          <a:prstGeom prst="rect">
            <a:avLst/>
          </a:prstGeom>
        </p:spPr>
      </p:pic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57007010-8791-C299-F4F6-1B686B146939}"/>
              </a:ext>
            </a:extLst>
          </p:cNvPr>
          <p:cNvSpPr/>
          <p:nvPr/>
        </p:nvSpPr>
        <p:spPr>
          <a:xfrm>
            <a:off x="146689" y="7007253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実施方法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37C134-23F5-A957-5143-1F8ABB5A49A3}"/>
              </a:ext>
            </a:extLst>
          </p:cNvPr>
          <p:cNvSpPr txBox="1"/>
          <p:nvPr/>
        </p:nvSpPr>
        <p:spPr>
          <a:xfrm>
            <a:off x="401027" y="7462988"/>
            <a:ext cx="64091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をお選びいただけます）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「質問したい」「双方向で参加したい」という方におすすめ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「機械操作が不安」「講座の内容を見たいだけ」という方におすすめ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視聴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は後日送付します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0979B9-53D8-3467-52F2-B64BBB15F3BC}"/>
              </a:ext>
            </a:extLst>
          </p:cNvPr>
          <p:cNvSpPr txBox="1"/>
          <p:nvPr/>
        </p:nvSpPr>
        <p:spPr>
          <a:xfrm>
            <a:off x="401027" y="9103124"/>
            <a:ext cx="546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健幸アンバサダー公式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HP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より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お申込みください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9DB09E7-BF4C-B9E3-C64A-6AAE5985545A}"/>
              </a:ext>
            </a:extLst>
          </p:cNvPr>
          <p:cNvSpPr txBox="1"/>
          <p:nvPr/>
        </p:nvSpPr>
        <p:spPr>
          <a:xfrm>
            <a:off x="370068" y="9758877"/>
            <a:ext cx="317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申込期限：９月１４日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28" name="角丸四角形 1040">
            <a:extLst>
              <a:ext uri="{FF2B5EF4-FFF2-40B4-BE49-F238E27FC236}">
                <a16:creationId xmlns:a16="http://schemas.microsoft.com/office/drawing/2014/main" id="{6F135922-821C-CB79-7747-073C158D2EE0}"/>
              </a:ext>
            </a:extLst>
          </p:cNvPr>
          <p:cNvSpPr/>
          <p:nvPr/>
        </p:nvSpPr>
        <p:spPr>
          <a:xfrm>
            <a:off x="146689" y="8643576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申込方法</a:t>
            </a:r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CBF3B5E5-E86B-342A-9738-BFDD4B33902D}"/>
              </a:ext>
            </a:extLst>
          </p:cNvPr>
          <p:cNvSpPr/>
          <p:nvPr/>
        </p:nvSpPr>
        <p:spPr>
          <a:xfrm>
            <a:off x="146689" y="5769701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開催日時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231C83-CD97-78DE-8576-39F623FE4E9B}"/>
              </a:ext>
            </a:extLst>
          </p:cNvPr>
          <p:cNvSpPr txBox="1"/>
          <p:nvPr/>
        </p:nvSpPr>
        <p:spPr>
          <a:xfrm>
            <a:off x="401027" y="5970608"/>
            <a:ext cx="39504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 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１７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［水］　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r"/>
            <a:r>
              <a:rPr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１６：００▸１６：４０　</a:t>
            </a:r>
            <a:endParaRPr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0729A00-576C-180C-6B33-9919261B9227}"/>
              </a:ext>
            </a:extLst>
          </p:cNvPr>
          <p:cNvGrpSpPr/>
          <p:nvPr/>
        </p:nvGrpSpPr>
        <p:grpSpPr>
          <a:xfrm>
            <a:off x="4351450" y="9649858"/>
            <a:ext cx="3087986" cy="954107"/>
            <a:chOff x="4598441" y="9544704"/>
            <a:chExt cx="3087986" cy="95410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96105F1-C3E1-5879-572C-89243504042D}"/>
                </a:ext>
              </a:extLst>
            </p:cNvPr>
            <p:cNvSpPr txBox="1"/>
            <p:nvPr/>
          </p:nvSpPr>
          <p:spPr>
            <a:xfrm>
              <a:off x="4598441" y="9544704"/>
              <a:ext cx="3087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主催  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SWC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協議会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問合せ先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健幸アンバサダープロジェクト事務局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　　　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ambassador@twr.jp</a:t>
              </a:r>
            </a:p>
          </p:txBody>
        </p:sp>
        <p:pic>
          <p:nvPicPr>
            <p:cNvPr id="36" name="グラフィックス 35" descr="封筒 枠線">
              <a:extLst>
                <a:ext uri="{FF2B5EF4-FFF2-40B4-BE49-F238E27FC236}">
                  <a16:creationId xmlns:a16="http://schemas.microsoft.com/office/drawing/2014/main" id="{1EFE5596-D80F-8F22-9509-365571112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0790" y="10189491"/>
              <a:ext cx="289354" cy="289354"/>
            </a:xfrm>
            <a:prstGeom prst="rect">
              <a:avLst/>
            </a:prstGeom>
          </p:spPr>
        </p:pic>
      </p:grpSp>
      <p:pic>
        <p:nvPicPr>
          <p:cNvPr id="40" name="図 39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B31A392-A5FE-4E8B-D204-273BC60BC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254" b="92383" l="4688" r="47266">
                        <a14:foregroundMark x1="21680" y1="21289" x2="28809" y2="20898"/>
                        <a14:foregroundMark x1="29199" y1="19141" x2="20801" y2="18652"/>
                        <a14:foregroundMark x1="41113" y1="64258" x2="40820" y2="83105"/>
                        <a14:foregroundMark x1="40820" y1="83105" x2="23926" y2="87207"/>
                        <a14:foregroundMark x1="47363" y1="90723" x2="47363" y2="90723"/>
                        <a14:foregroundMark x1="46875" y1="90332" x2="46875" y2="90332"/>
                        <a14:foregroundMark x1="34082" y1="92480" x2="28809" y2="90723"/>
                        <a14:foregroundMark x1="11523" y1="17383" x2="11523" y2="102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31" r="52051"/>
          <a:stretch>
            <a:fillRect/>
          </a:stretch>
        </p:blipFill>
        <p:spPr>
          <a:xfrm>
            <a:off x="4582644" y="5477781"/>
            <a:ext cx="1079189" cy="2000170"/>
          </a:xfrm>
          <a:prstGeom prst="rect">
            <a:avLst/>
          </a:prstGeom>
        </p:spPr>
      </p:pic>
      <p:pic>
        <p:nvPicPr>
          <p:cNvPr id="45" name="図 44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D9CDB7F-8F58-BCB3-F35F-50D89A6AFA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63" b="90625" l="51270" r="96484">
                        <a14:foregroundMark x1="79199" y1="14160" x2="70410" y2="14160"/>
                        <a14:foregroundMark x1="95605" y1="22949" x2="95117" y2="24707"/>
                        <a14:foregroundMark x1="73047" y1="37109" x2="76563" y2="41992"/>
                        <a14:foregroundMark x1="51367" y1="33105" x2="51367" y2="33105"/>
                        <a14:foregroundMark x1="51855" y1="30078" x2="51855" y2="34082"/>
                        <a14:foregroundMark x1="76563" y1="90137" x2="63770" y2="90625"/>
                        <a14:foregroundMark x1="95605" y1="71582" x2="96484" y2="78711"/>
                        <a14:foregroundMark x1="95996" y1="21680" x2="92090" y2="269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081" t="10287" r="1946" b="844"/>
          <a:stretch>
            <a:fillRect/>
          </a:stretch>
        </p:blipFill>
        <p:spPr>
          <a:xfrm>
            <a:off x="6316769" y="4985098"/>
            <a:ext cx="1169774" cy="2000170"/>
          </a:xfrm>
          <a:prstGeom prst="rect">
            <a:avLst/>
          </a:prstGeom>
        </p:spPr>
      </p:pic>
      <p:sp>
        <p:nvSpPr>
          <p:cNvPr id="112" name="矢印: 右 111">
            <a:extLst>
              <a:ext uri="{FF2B5EF4-FFF2-40B4-BE49-F238E27FC236}">
                <a16:creationId xmlns:a16="http://schemas.microsoft.com/office/drawing/2014/main" id="{D67ED26E-E3A3-2A8A-3EBD-F54FAFFC9058}"/>
              </a:ext>
            </a:extLst>
          </p:cNvPr>
          <p:cNvSpPr/>
          <p:nvPr/>
        </p:nvSpPr>
        <p:spPr>
          <a:xfrm rot="20397079">
            <a:off x="5402490" y="6766059"/>
            <a:ext cx="1625618" cy="3722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9C3D5535-5F9A-2049-DFC3-D74267EA547C}"/>
              </a:ext>
            </a:extLst>
          </p:cNvPr>
          <p:cNvGrpSpPr/>
          <p:nvPr/>
        </p:nvGrpSpPr>
        <p:grpSpPr>
          <a:xfrm>
            <a:off x="5178285" y="6869284"/>
            <a:ext cx="592203" cy="400110"/>
            <a:chOff x="7788488" y="4824507"/>
            <a:chExt cx="943349" cy="40011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A87E7A5-6AF5-9F04-D604-1DCDA0BC67A4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AAE2545D-3048-9236-F21E-BF5058FF5050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１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CDF52C28-12D8-09DC-6347-D8843FC0F1DE}"/>
              </a:ext>
            </a:extLst>
          </p:cNvPr>
          <p:cNvGrpSpPr/>
          <p:nvPr/>
        </p:nvGrpSpPr>
        <p:grpSpPr>
          <a:xfrm>
            <a:off x="7986116" y="7124786"/>
            <a:ext cx="1792646" cy="600708"/>
            <a:chOff x="-2563948" y="4291160"/>
            <a:chExt cx="1713054" cy="693758"/>
          </a:xfrm>
        </p:grpSpPr>
        <p:cxnSp>
          <p:nvCxnSpPr>
            <p:cNvPr id="70" name="コネクタ: カギ線 69">
              <a:extLst>
                <a:ext uri="{FF2B5EF4-FFF2-40B4-BE49-F238E27FC236}">
                  <a16:creationId xmlns:a16="http://schemas.microsoft.com/office/drawing/2014/main" id="{DEFB68D6-ECCB-E2B2-526C-175CF5E27C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63948" y="4752764"/>
              <a:ext cx="839319" cy="232154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コネクタ: カギ線 73">
              <a:extLst>
                <a:ext uri="{FF2B5EF4-FFF2-40B4-BE49-F238E27FC236}">
                  <a16:creationId xmlns:a16="http://schemas.microsoft.com/office/drawing/2014/main" id="{FC808848-89D5-FA43-652E-C55CB5F50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121293" y="4520611"/>
              <a:ext cx="839319" cy="232154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コネクタ: カギ線 74">
              <a:extLst>
                <a:ext uri="{FF2B5EF4-FFF2-40B4-BE49-F238E27FC236}">
                  <a16:creationId xmlns:a16="http://schemas.microsoft.com/office/drawing/2014/main" id="{2F742418-04F5-07C2-5F5A-F3A20E6A8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90213" y="4291160"/>
              <a:ext cx="839319" cy="232153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86BF2DF-1F00-BF88-BD28-3F28ACDD76AE}"/>
              </a:ext>
            </a:extLst>
          </p:cNvPr>
          <p:cNvSpPr/>
          <p:nvPr/>
        </p:nvSpPr>
        <p:spPr>
          <a:xfrm>
            <a:off x="3260695" y="9529608"/>
            <a:ext cx="932381" cy="10464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F08A4878-B772-C15C-6E57-1CABD538F2F5}"/>
              </a:ext>
            </a:extLst>
          </p:cNvPr>
          <p:cNvGrpSpPr/>
          <p:nvPr/>
        </p:nvGrpSpPr>
        <p:grpSpPr>
          <a:xfrm>
            <a:off x="5538696" y="6686046"/>
            <a:ext cx="592203" cy="400110"/>
            <a:chOff x="7788488" y="4824507"/>
            <a:chExt cx="943349" cy="400110"/>
          </a:xfrm>
        </p:grpSpPr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8A750AC-59C3-84CC-F318-22ACDCFAE7AA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DE87DD00-E16E-3B8E-073A-4E71DD38E565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２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8EFE71D-0810-4D31-334D-9CF7E8EAF595}"/>
              </a:ext>
            </a:extLst>
          </p:cNvPr>
          <p:cNvGrpSpPr/>
          <p:nvPr/>
        </p:nvGrpSpPr>
        <p:grpSpPr>
          <a:xfrm>
            <a:off x="5907720" y="6513777"/>
            <a:ext cx="592203" cy="400110"/>
            <a:chOff x="7788488" y="4824507"/>
            <a:chExt cx="943349" cy="400110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2DF2608A-0998-DF0E-FDFC-37CEDB11F261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C44AC0B0-7157-4AEA-1DAE-CF6DE8AD91DC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３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44B5981-A5DB-8196-69BE-2EEEA47D9AF2}"/>
              </a:ext>
            </a:extLst>
          </p:cNvPr>
          <p:cNvGrpSpPr/>
          <p:nvPr/>
        </p:nvGrpSpPr>
        <p:grpSpPr>
          <a:xfrm>
            <a:off x="6254675" y="6399857"/>
            <a:ext cx="592203" cy="400110"/>
            <a:chOff x="7788488" y="4824507"/>
            <a:chExt cx="943349" cy="400110"/>
          </a:xfrm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594E0426-CDCC-ECA7-2937-5F5A61E2C7D0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552A21B9-20B2-568A-936F-2E2768D16A0F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４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pic>
        <p:nvPicPr>
          <p:cNvPr id="98" name="図 97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25519BA9-512C-708A-3597-12D0AF97F27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7767788" y="6363236"/>
            <a:ext cx="363955" cy="344828"/>
          </a:xfrm>
          <a:prstGeom prst="ellipse">
            <a:avLst/>
          </a:prstGeom>
        </p:spPr>
      </p:pic>
      <p:pic>
        <p:nvPicPr>
          <p:cNvPr id="99" name="図 98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6F9A77C2-1471-3650-15BF-C2EC0DB256F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7767788" y="5896681"/>
            <a:ext cx="363955" cy="344828"/>
          </a:xfrm>
          <a:prstGeom prst="ellipse">
            <a:avLst/>
          </a:prstGeom>
        </p:spPr>
      </p:pic>
      <p:pic>
        <p:nvPicPr>
          <p:cNvPr id="100" name="図 99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378F024C-C702-A548-226F-D74518F246A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8175015" y="5681907"/>
            <a:ext cx="363955" cy="344828"/>
          </a:xfrm>
          <a:prstGeom prst="ellipse">
            <a:avLst/>
          </a:prstGeom>
        </p:spPr>
      </p:pic>
      <p:pic>
        <p:nvPicPr>
          <p:cNvPr id="102" name="グラフィックス 101" descr="グリッド線">
            <a:extLst>
              <a:ext uri="{FF2B5EF4-FFF2-40B4-BE49-F238E27FC236}">
                <a16:creationId xmlns:a16="http://schemas.microsoft.com/office/drawing/2014/main" id="{CB6917C6-781C-A67E-8A39-C2106889C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38609" y="8248518"/>
            <a:ext cx="1376733" cy="1376733"/>
          </a:xfrm>
          <a:prstGeom prst="rect">
            <a:avLst/>
          </a:prstGeom>
        </p:spPr>
      </p:pic>
      <p:pic>
        <p:nvPicPr>
          <p:cNvPr id="105" name="グラフィックス 104" descr="2つの正方形。1つは水平線で塗りつぶしてある。">
            <a:extLst>
              <a:ext uri="{FF2B5EF4-FFF2-40B4-BE49-F238E27FC236}">
                <a16:creationId xmlns:a16="http://schemas.microsoft.com/office/drawing/2014/main" id="{10987788-E36D-5C25-3BC8-5D5D363390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0605" t="21017" r="13561" b="17853"/>
          <a:stretch>
            <a:fillRect/>
          </a:stretch>
        </p:blipFill>
        <p:spPr>
          <a:xfrm>
            <a:off x="5562635" y="8294048"/>
            <a:ext cx="1885367" cy="1519797"/>
          </a:xfrm>
          <a:prstGeom prst="rect">
            <a:avLst/>
          </a:prstGeom>
        </p:spPr>
      </p:pic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205B7550-200E-31A9-5DDA-AEE7009556C7}"/>
              </a:ext>
            </a:extLst>
          </p:cNvPr>
          <p:cNvGrpSpPr/>
          <p:nvPr/>
        </p:nvGrpSpPr>
        <p:grpSpPr>
          <a:xfrm>
            <a:off x="5648727" y="8141628"/>
            <a:ext cx="1713181" cy="1713181"/>
            <a:chOff x="6512926" y="7232324"/>
            <a:chExt cx="1713181" cy="1713181"/>
          </a:xfrm>
        </p:grpSpPr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4C1FD465-0C38-9A38-D0B3-42E3CBBFF517}"/>
                </a:ext>
              </a:extLst>
            </p:cNvPr>
            <p:cNvSpPr/>
            <p:nvPr/>
          </p:nvSpPr>
          <p:spPr>
            <a:xfrm>
              <a:off x="6714378" y="7433185"/>
              <a:ext cx="1296000" cy="1296000"/>
            </a:xfrm>
            <a:prstGeom prst="ellipse">
              <a:avLst/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7" name="グラフィックス 106" descr="水平線、線で塗りつぶした円">
              <a:extLst>
                <a:ext uri="{FF2B5EF4-FFF2-40B4-BE49-F238E27FC236}">
                  <a16:creationId xmlns:a16="http://schemas.microsoft.com/office/drawing/2014/main" id="{22A3CD89-9AA9-6D43-EA9F-9112C07DF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2926" y="7232324"/>
              <a:ext cx="1713181" cy="171318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00CC8D1-41BE-35A9-B8A3-AD0C67151D9A}"/>
              </a:ext>
            </a:extLst>
          </p:cNvPr>
          <p:cNvSpPr txBox="1"/>
          <p:nvPr/>
        </p:nvSpPr>
        <p:spPr>
          <a:xfrm>
            <a:off x="5787763" y="849711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受講料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無料</a:t>
            </a:r>
          </a:p>
        </p:txBody>
      </p:sp>
    </p:spTree>
    <p:extLst>
      <p:ext uri="{BB962C8B-B14F-4D97-AF65-F5344CB8AC3E}">
        <p14:creationId xmlns:p14="http://schemas.microsoft.com/office/powerpoint/2010/main" val="68833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849C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88456E-BF4F-61B6-63AE-9D5208FB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9E26ABC-C097-4A72-FC4A-765883C91147}"/>
              </a:ext>
            </a:extLst>
          </p:cNvPr>
          <p:cNvSpPr/>
          <p:nvPr/>
        </p:nvSpPr>
        <p:spPr>
          <a:xfrm>
            <a:off x="0" y="1361346"/>
            <a:ext cx="7559675" cy="423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0EE9E5-38FE-D23C-34A4-132237C5478C}"/>
              </a:ext>
            </a:extLst>
          </p:cNvPr>
          <p:cNvSpPr txBox="1"/>
          <p:nvPr/>
        </p:nvSpPr>
        <p:spPr>
          <a:xfrm>
            <a:off x="1631486" y="1408603"/>
            <a:ext cx="6048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考え方のクセに気づくだけで、</a:t>
            </a:r>
            <a:endParaRPr lang="en-US" altLang="ja-JP" sz="3600" b="1" i="0" dirty="0">
              <a:solidFill>
                <a:srgbClr val="222222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36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心がすっと軽くなる</a:t>
            </a:r>
            <a:endParaRPr lang="ja-JP" altLang="en-US" sz="36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11E3D7-7AFF-846D-9B41-F3461783B20D}"/>
              </a:ext>
            </a:extLst>
          </p:cNvPr>
          <p:cNvSpPr txBox="1"/>
          <p:nvPr/>
        </p:nvSpPr>
        <p:spPr>
          <a:xfrm>
            <a:off x="1988061" y="2612515"/>
            <a:ext cx="530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〜</a:t>
            </a:r>
            <a:r>
              <a:rPr lang="ja-JP" altLang="en-US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こころを元気にする</a:t>
            </a:r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lang="ja-JP" altLang="en-US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つのステップ</a:t>
            </a:r>
            <a:r>
              <a:rPr lang="en-US" altLang="ja-JP" sz="2400" b="1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〜</a:t>
            </a:r>
            <a:endParaRPr lang="ja-JP" altLang="en-US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8" name="図 7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8BD054E-00B1-0B56-ECD7-710B4DD7A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06"/>
          <a:stretch>
            <a:fillRect/>
          </a:stretch>
        </p:blipFill>
        <p:spPr>
          <a:xfrm>
            <a:off x="0" y="0"/>
            <a:ext cx="7559675" cy="1154113"/>
          </a:xfrm>
          <a:prstGeom prst="rect">
            <a:avLst/>
          </a:prstGeom>
        </p:spPr>
      </p:pic>
      <p:pic>
        <p:nvPicPr>
          <p:cNvPr id="9" name="図 8" descr="抽象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6C684C0-BA44-65B9-FD1F-B4246FE6F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854"/>
          <a:stretch>
            <a:fillRect/>
          </a:stretch>
        </p:blipFill>
        <p:spPr>
          <a:xfrm>
            <a:off x="0" y="9562011"/>
            <a:ext cx="7559675" cy="11298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7E1669-F895-C848-AEBE-71C4031CFAA6}"/>
              </a:ext>
            </a:extLst>
          </p:cNvPr>
          <p:cNvSpPr txBox="1"/>
          <p:nvPr/>
        </p:nvSpPr>
        <p:spPr>
          <a:xfrm>
            <a:off x="3012875" y="3212528"/>
            <a:ext cx="4426561" cy="2110962"/>
          </a:xfrm>
          <a:prstGeom prst="rect">
            <a:avLst/>
          </a:prstGeom>
          <a:solidFill>
            <a:srgbClr val="00849C">
              <a:alpha val="12000"/>
            </a:srgbClr>
          </a:solidFill>
        </p:spPr>
        <p:txBody>
          <a:bodyPr wrap="square" anchor="ctr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急なハプニングがあると、つい悲観的に考えてしまう</a:t>
            </a:r>
            <a:r>
              <a:rPr lang="en-US" altLang="ja-JP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…</a:t>
            </a: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そんな「考え方のクセ」に気づくだけで、こころが軽くなることがあります。この講座では、毎日を少しラクにする“こころの整え方”として、認知行動療法に基づく「こころを元気にする</a:t>
            </a:r>
            <a:r>
              <a:rPr lang="en-US" altLang="ja-JP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4</a:t>
            </a:r>
            <a:r>
              <a:rPr lang="ja-JP" altLang="en-US" sz="1500" b="0" i="0" dirty="0">
                <a:solidFill>
                  <a:srgbClr val="222222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つのステップ」をわかりやすくお伝えします。自分や大切な人の気持ちに寄り添うヒントを、一緒に学んでみませんか？</a:t>
            </a:r>
            <a:endParaRPr lang="ja-JP" altLang="en-US" sz="15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742001E-C2BD-8A0A-D16F-97FBC92BD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9" y="222738"/>
            <a:ext cx="1241209" cy="67362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D69F90-393F-8D65-A65B-668735B2C1AA}"/>
              </a:ext>
            </a:extLst>
          </p:cNvPr>
          <p:cNvSpPr txBox="1"/>
          <p:nvPr/>
        </p:nvSpPr>
        <p:spPr>
          <a:xfrm>
            <a:off x="1447326" y="76984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　第２回</a:t>
            </a:r>
            <a:endParaRPr kumimoji="1"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B35D2A-8D9C-1989-B9CD-783967E923EC}"/>
              </a:ext>
            </a:extLst>
          </p:cNvPr>
          <p:cNvSpPr txBox="1"/>
          <p:nvPr/>
        </p:nvSpPr>
        <p:spPr>
          <a:xfrm>
            <a:off x="4118250" y="769848"/>
            <a:ext cx="20970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オンライン講座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06768A-FA31-1761-50F1-D80880459A94}"/>
              </a:ext>
            </a:extLst>
          </p:cNvPr>
          <p:cNvSpPr txBox="1"/>
          <p:nvPr/>
        </p:nvSpPr>
        <p:spPr>
          <a:xfrm>
            <a:off x="0" y="3186798"/>
            <a:ext cx="2121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講師</a:t>
            </a:r>
            <a:endParaRPr lang="en-US" altLang="ja-JP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大野裕先生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8E3C4C-B5C9-5EC1-F753-CD5A94A73C65}"/>
              </a:ext>
            </a:extLst>
          </p:cNvPr>
          <p:cNvSpPr txBox="1"/>
          <p:nvPr/>
        </p:nvSpPr>
        <p:spPr>
          <a:xfrm>
            <a:off x="0" y="3898684"/>
            <a:ext cx="28498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■講師プロフィール■</a:t>
            </a:r>
            <a:endParaRPr lang="en-US" altLang="ja-JP" sz="9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精神科医　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SWC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協議会健幸アンバサダー・人材育成分科会座長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国立研究開発法人 国立精神・神経医療研究センター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認知行動療法センター顧問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一般社団法人 認知行動療法研修開発センター理事長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●著書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「こころが晴れるノート」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創元社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「マンガ ネコでもできる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認知行動療法 ニャンだかツラい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…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が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ニャンだかタノシい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?!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に変わる本」（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SB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クリエイティブ）　他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●連載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日本経済新聞「こころの健康学」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読売新聞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「人生案内」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回答者</a:t>
            </a:r>
            <a:endParaRPr lang="ja-JP" altLang="en-US" sz="800" kern="1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1" name="図 20" descr="スーツを着ている男はスマイルし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F5A0DC9B-CCE7-A712-5DFD-A585E5FC6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7" b="99099" l="9910" r="89940">
                        <a14:foregroundMark x1="46246" y1="10210" x2="55105" y2="10661"/>
                        <a14:foregroundMark x1="55255" y1="7508" x2="52703" y2="7207"/>
                        <a14:foregroundMark x1="66066" y1="94595" x2="18168" y2="94144"/>
                        <a14:foregroundMark x1="70571" y1="92943" x2="57958" y2="97898"/>
                        <a14:foregroundMark x1="57958" y1="97898" x2="20420" y2="99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6" y="955136"/>
            <a:ext cx="2176178" cy="2176178"/>
          </a:xfrm>
          <a:prstGeom prst="rect">
            <a:avLst/>
          </a:prstGeom>
        </p:spPr>
      </p:pic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1AB075EA-7C8C-F3B7-ED28-F661D85A8264}"/>
              </a:ext>
            </a:extLst>
          </p:cNvPr>
          <p:cNvSpPr/>
          <p:nvPr/>
        </p:nvSpPr>
        <p:spPr>
          <a:xfrm>
            <a:off x="146689" y="7007253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実施方法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04274D-611C-968C-4AC2-676C09C676FE}"/>
              </a:ext>
            </a:extLst>
          </p:cNvPr>
          <p:cNvSpPr txBox="1"/>
          <p:nvPr/>
        </p:nvSpPr>
        <p:spPr>
          <a:xfrm>
            <a:off x="401027" y="7462988"/>
            <a:ext cx="64091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オンライン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をお選びいただけます）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「質問したい」「双方向で参加したい」という方におすすめ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▸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YouTube…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「機械操作が不安」「講座の内容を見たいだけ」という方におすすめ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視聴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は後日送付します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1D2B74-0C74-099B-2520-2D81218C6438}"/>
              </a:ext>
            </a:extLst>
          </p:cNvPr>
          <p:cNvSpPr txBox="1"/>
          <p:nvPr/>
        </p:nvSpPr>
        <p:spPr>
          <a:xfrm>
            <a:off x="401027" y="9103124"/>
            <a:ext cx="546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健幸アンバサダー公式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HP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より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お申込みください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FDCF70-C080-08D0-E19D-10AE01F4A017}"/>
              </a:ext>
            </a:extLst>
          </p:cNvPr>
          <p:cNvSpPr txBox="1"/>
          <p:nvPr/>
        </p:nvSpPr>
        <p:spPr>
          <a:xfrm>
            <a:off x="370068" y="9758877"/>
            <a:ext cx="317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申込期限：９月１４日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28" name="角丸四角形 1040">
            <a:extLst>
              <a:ext uri="{FF2B5EF4-FFF2-40B4-BE49-F238E27FC236}">
                <a16:creationId xmlns:a16="http://schemas.microsoft.com/office/drawing/2014/main" id="{FB688430-62AF-E228-BCAB-2E3C83BF2CF8}"/>
              </a:ext>
            </a:extLst>
          </p:cNvPr>
          <p:cNvSpPr/>
          <p:nvPr/>
        </p:nvSpPr>
        <p:spPr>
          <a:xfrm>
            <a:off x="146689" y="8643576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申込方法</a:t>
            </a:r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EC6D4FA2-63E9-3C3B-02A8-03E8AEE6306F}"/>
              </a:ext>
            </a:extLst>
          </p:cNvPr>
          <p:cNvSpPr/>
          <p:nvPr/>
        </p:nvSpPr>
        <p:spPr>
          <a:xfrm>
            <a:off x="146689" y="5769701"/>
            <a:ext cx="1467338" cy="4628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開催日時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A3C2F19-D319-2DED-F0B7-129C38F115FF}"/>
              </a:ext>
            </a:extLst>
          </p:cNvPr>
          <p:cNvSpPr txBox="1"/>
          <p:nvPr/>
        </p:nvSpPr>
        <p:spPr>
          <a:xfrm>
            <a:off x="401027" y="5970608"/>
            <a:ext cx="39504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2025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 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１７</a:t>
            </a:r>
            <a:r>
              <a:rPr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［水］　</a:t>
            </a: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r"/>
            <a:r>
              <a:rPr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１６：００▸１６：４０　</a:t>
            </a:r>
            <a:endParaRPr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633BDBA-EC30-162F-F296-75D10444AFB2}"/>
              </a:ext>
            </a:extLst>
          </p:cNvPr>
          <p:cNvGrpSpPr/>
          <p:nvPr/>
        </p:nvGrpSpPr>
        <p:grpSpPr>
          <a:xfrm>
            <a:off x="4351450" y="9649858"/>
            <a:ext cx="3087986" cy="954107"/>
            <a:chOff x="4598441" y="9544704"/>
            <a:chExt cx="3087986" cy="954107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15D367A-7042-4E17-9E4E-E4CE238EA3CA}"/>
                </a:ext>
              </a:extLst>
            </p:cNvPr>
            <p:cNvSpPr txBox="1"/>
            <p:nvPr/>
          </p:nvSpPr>
          <p:spPr>
            <a:xfrm>
              <a:off x="4598441" y="9544704"/>
              <a:ext cx="3087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主催  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SWC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協議会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【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問合せ先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】</a:t>
              </a: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健幸アンバサダープロジェクト事務局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　　　　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ambassador@twr.jp</a:t>
              </a:r>
            </a:p>
          </p:txBody>
        </p:sp>
        <p:pic>
          <p:nvPicPr>
            <p:cNvPr id="36" name="グラフィックス 35" descr="封筒 枠線">
              <a:extLst>
                <a:ext uri="{FF2B5EF4-FFF2-40B4-BE49-F238E27FC236}">
                  <a16:creationId xmlns:a16="http://schemas.microsoft.com/office/drawing/2014/main" id="{EFA625FB-29CC-28B5-B34B-07E860F5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0790" y="10189491"/>
              <a:ext cx="289354" cy="289354"/>
            </a:xfrm>
            <a:prstGeom prst="rect">
              <a:avLst/>
            </a:prstGeom>
          </p:spPr>
        </p:pic>
      </p:grpSp>
      <p:pic>
        <p:nvPicPr>
          <p:cNvPr id="40" name="図 39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F22458A-D089-806C-03B4-85D2A4EDE0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254" b="92383" l="4688" r="47266">
                        <a14:foregroundMark x1="21680" y1="21289" x2="28809" y2="20898"/>
                        <a14:foregroundMark x1="29199" y1="19141" x2="20801" y2="18652"/>
                        <a14:foregroundMark x1="41113" y1="64258" x2="40820" y2="83105"/>
                        <a14:foregroundMark x1="40820" y1="83105" x2="23926" y2="87207"/>
                        <a14:foregroundMark x1="47363" y1="90723" x2="47363" y2="90723"/>
                        <a14:foregroundMark x1="46875" y1="90332" x2="46875" y2="90332"/>
                        <a14:foregroundMark x1="34082" y1="92480" x2="28809" y2="90723"/>
                        <a14:foregroundMark x1="11523" y1="17383" x2="11523" y2="102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31" r="52051"/>
          <a:stretch>
            <a:fillRect/>
          </a:stretch>
        </p:blipFill>
        <p:spPr>
          <a:xfrm>
            <a:off x="4582644" y="5477781"/>
            <a:ext cx="1079189" cy="2000170"/>
          </a:xfrm>
          <a:prstGeom prst="rect">
            <a:avLst/>
          </a:prstGeom>
        </p:spPr>
      </p:pic>
      <p:pic>
        <p:nvPicPr>
          <p:cNvPr id="45" name="図 44" descr="おもちゃ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9D308BC-881D-570B-EC50-05364598BD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63" b="90625" l="51270" r="96484">
                        <a14:foregroundMark x1="79199" y1="14160" x2="70410" y2="14160"/>
                        <a14:foregroundMark x1="95605" y1="22949" x2="95117" y2="24707"/>
                        <a14:foregroundMark x1="73047" y1="37109" x2="76563" y2="41992"/>
                        <a14:foregroundMark x1="51367" y1="33105" x2="51367" y2="33105"/>
                        <a14:foregroundMark x1="51855" y1="30078" x2="51855" y2="34082"/>
                        <a14:foregroundMark x1="76563" y1="90137" x2="63770" y2="90625"/>
                        <a14:foregroundMark x1="95605" y1="71582" x2="96484" y2="78711"/>
                        <a14:foregroundMark x1="95996" y1="21680" x2="92090" y2="269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081" t="10287" r="1946" b="844"/>
          <a:stretch>
            <a:fillRect/>
          </a:stretch>
        </p:blipFill>
        <p:spPr>
          <a:xfrm>
            <a:off x="6316769" y="4985098"/>
            <a:ext cx="1169774" cy="2000170"/>
          </a:xfrm>
          <a:prstGeom prst="rect">
            <a:avLst/>
          </a:prstGeom>
        </p:spPr>
      </p:pic>
      <p:sp>
        <p:nvSpPr>
          <p:cNvPr id="112" name="矢印: 右 111">
            <a:extLst>
              <a:ext uri="{FF2B5EF4-FFF2-40B4-BE49-F238E27FC236}">
                <a16:creationId xmlns:a16="http://schemas.microsoft.com/office/drawing/2014/main" id="{1E7FFEAA-C485-A79B-ABFD-11BEF204E20D}"/>
              </a:ext>
            </a:extLst>
          </p:cNvPr>
          <p:cNvSpPr/>
          <p:nvPr/>
        </p:nvSpPr>
        <p:spPr>
          <a:xfrm rot="20397079">
            <a:off x="5402490" y="6766059"/>
            <a:ext cx="1625618" cy="3722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0CED72B-B4A6-30C5-E55E-4B568BAAD944}"/>
              </a:ext>
            </a:extLst>
          </p:cNvPr>
          <p:cNvGrpSpPr/>
          <p:nvPr/>
        </p:nvGrpSpPr>
        <p:grpSpPr>
          <a:xfrm>
            <a:off x="5178285" y="6869284"/>
            <a:ext cx="592203" cy="400110"/>
            <a:chOff x="7788488" y="4824507"/>
            <a:chExt cx="943349" cy="400110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352A6945-864B-D058-2413-641689ED050C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79A60C19-48FA-827A-4DF2-5EA1DE8C34D6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１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86A331C5-59BD-B215-2BC5-50C131CDC9F2}"/>
              </a:ext>
            </a:extLst>
          </p:cNvPr>
          <p:cNvGrpSpPr/>
          <p:nvPr/>
        </p:nvGrpSpPr>
        <p:grpSpPr>
          <a:xfrm>
            <a:off x="7986116" y="7124786"/>
            <a:ext cx="1792646" cy="600708"/>
            <a:chOff x="-2563948" y="4291160"/>
            <a:chExt cx="1713054" cy="693758"/>
          </a:xfrm>
        </p:grpSpPr>
        <p:cxnSp>
          <p:nvCxnSpPr>
            <p:cNvPr id="70" name="コネクタ: カギ線 69">
              <a:extLst>
                <a:ext uri="{FF2B5EF4-FFF2-40B4-BE49-F238E27FC236}">
                  <a16:creationId xmlns:a16="http://schemas.microsoft.com/office/drawing/2014/main" id="{F1155284-B7FE-4DF2-91C7-AE5BB4A87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63948" y="4752764"/>
              <a:ext cx="839319" cy="232154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コネクタ: カギ線 73">
              <a:extLst>
                <a:ext uri="{FF2B5EF4-FFF2-40B4-BE49-F238E27FC236}">
                  <a16:creationId xmlns:a16="http://schemas.microsoft.com/office/drawing/2014/main" id="{DE1A80F4-E71F-DD74-7925-7123679F9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121293" y="4520611"/>
              <a:ext cx="839319" cy="232154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コネクタ: カギ線 74">
              <a:extLst>
                <a:ext uri="{FF2B5EF4-FFF2-40B4-BE49-F238E27FC236}">
                  <a16:creationId xmlns:a16="http://schemas.microsoft.com/office/drawing/2014/main" id="{0935807F-F924-106D-9D96-A93085A97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90213" y="4291160"/>
              <a:ext cx="839319" cy="232153"/>
            </a:xfrm>
            <a:prstGeom prst="bentConnector3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55AE08-AADF-B6FE-7654-12F937B1EE59}"/>
              </a:ext>
            </a:extLst>
          </p:cNvPr>
          <p:cNvSpPr/>
          <p:nvPr/>
        </p:nvSpPr>
        <p:spPr>
          <a:xfrm>
            <a:off x="3260695" y="9529608"/>
            <a:ext cx="932381" cy="10464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</a:p>
          <a:p>
            <a:pPr algn="ctr"/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E7606A70-DD32-6F24-08A8-907418FFC803}"/>
              </a:ext>
            </a:extLst>
          </p:cNvPr>
          <p:cNvGrpSpPr/>
          <p:nvPr/>
        </p:nvGrpSpPr>
        <p:grpSpPr>
          <a:xfrm>
            <a:off x="5538696" y="6686046"/>
            <a:ext cx="592203" cy="400110"/>
            <a:chOff x="7788488" y="4824507"/>
            <a:chExt cx="943349" cy="400110"/>
          </a:xfrm>
        </p:grpSpPr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A701FF26-ED79-5F6C-C86E-C0EDFEB662CC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357B7843-26FE-A2E3-0AE7-1A2B7DBB162D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２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1CD61C7A-6BCF-2956-F2F2-46BB7F1EA79B}"/>
              </a:ext>
            </a:extLst>
          </p:cNvPr>
          <p:cNvGrpSpPr/>
          <p:nvPr/>
        </p:nvGrpSpPr>
        <p:grpSpPr>
          <a:xfrm>
            <a:off x="5907720" y="6513777"/>
            <a:ext cx="592203" cy="400110"/>
            <a:chOff x="7788488" y="4824507"/>
            <a:chExt cx="943349" cy="400110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9DC053B7-7118-9FBE-8F48-EA8B4DBB7868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566FAA8F-EBD1-9125-40F8-519B883B1568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３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4F27B99E-83A5-7197-1857-01B399661827}"/>
              </a:ext>
            </a:extLst>
          </p:cNvPr>
          <p:cNvGrpSpPr/>
          <p:nvPr/>
        </p:nvGrpSpPr>
        <p:grpSpPr>
          <a:xfrm>
            <a:off x="6254675" y="6399857"/>
            <a:ext cx="592203" cy="400110"/>
            <a:chOff x="7788488" y="4824507"/>
            <a:chExt cx="943349" cy="400110"/>
          </a:xfrm>
        </p:grpSpPr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843630E7-A163-2C2C-C6C1-522B7A03F538}"/>
                </a:ext>
              </a:extLst>
            </p:cNvPr>
            <p:cNvSpPr/>
            <p:nvPr/>
          </p:nvSpPr>
          <p:spPr>
            <a:xfrm>
              <a:off x="7973433" y="4864617"/>
              <a:ext cx="573462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99A8C66F-2A8E-F4BD-743A-323761A2DC94}"/>
                </a:ext>
              </a:extLst>
            </p:cNvPr>
            <p:cNvSpPr txBox="1"/>
            <p:nvPr/>
          </p:nvSpPr>
          <p:spPr>
            <a:xfrm>
              <a:off x="7788488" y="4824507"/>
              <a:ext cx="943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４</a:t>
              </a:r>
              <a:endParaRPr lang="en-US" altLang="ja-JP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STEP</a:t>
              </a:r>
            </a:p>
          </p:txBody>
        </p:sp>
      </p:grpSp>
      <p:pic>
        <p:nvPicPr>
          <p:cNvPr id="98" name="図 97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3EFA87AA-2D71-C462-B933-13F2A28A7BC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7767788" y="6363236"/>
            <a:ext cx="363955" cy="344828"/>
          </a:xfrm>
          <a:prstGeom prst="ellipse">
            <a:avLst/>
          </a:prstGeom>
        </p:spPr>
      </p:pic>
      <p:pic>
        <p:nvPicPr>
          <p:cNvPr id="99" name="図 98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F8584336-9BA8-92C7-56D7-384D3B5B668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7767788" y="5896681"/>
            <a:ext cx="363955" cy="344828"/>
          </a:xfrm>
          <a:prstGeom prst="ellipse">
            <a:avLst/>
          </a:prstGeom>
        </p:spPr>
      </p:pic>
      <p:pic>
        <p:nvPicPr>
          <p:cNvPr id="100" name="図 99" descr="図形, 矢印&#10;&#10;AI 生成コンテンツは誤りを含む可能性があります。">
            <a:extLst>
              <a:ext uri="{FF2B5EF4-FFF2-40B4-BE49-F238E27FC236}">
                <a16:creationId xmlns:a16="http://schemas.microsoft.com/office/drawing/2014/main" id="{F8BE1138-D98C-4CB2-F01D-9E9D944ECB4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331" r="91575" b="57010"/>
          <a:stretch>
            <a:fillRect/>
          </a:stretch>
        </p:blipFill>
        <p:spPr>
          <a:xfrm rot="17372258" flipV="1">
            <a:off x="8175015" y="5681907"/>
            <a:ext cx="363955" cy="344828"/>
          </a:xfrm>
          <a:prstGeom prst="ellipse">
            <a:avLst/>
          </a:prstGeom>
        </p:spPr>
      </p:pic>
      <p:pic>
        <p:nvPicPr>
          <p:cNvPr id="102" name="グラフィックス 101" descr="グリッド線">
            <a:extLst>
              <a:ext uri="{FF2B5EF4-FFF2-40B4-BE49-F238E27FC236}">
                <a16:creationId xmlns:a16="http://schemas.microsoft.com/office/drawing/2014/main" id="{E896D449-6E85-DDB5-8BFB-9EC18A914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38609" y="8248518"/>
            <a:ext cx="1376733" cy="1376733"/>
          </a:xfrm>
          <a:prstGeom prst="rect">
            <a:avLst/>
          </a:prstGeom>
        </p:spPr>
      </p:pic>
      <p:pic>
        <p:nvPicPr>
          <p:cNvPr id="105" name="グラフィックス 104" descr="2つの正方形。1つは水平線で塗りつぶしてある。">
            <a:extLst>
              <a:ext uri="{FF2B5EF4-FFF2-40B4-BE49-F238E27FC236}">
                <a16:creationId xmlns:a16="http://schemas.microsoft.com/office/drawing/2014/main" id="{5BA747CB-F277-0AEE-D1D7-ACA3C497AD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0605" t="21017" r="13561" b="17853"/>
          <a:stretch>
            <a:fillRect/>
          </a:stretch>
        </p:blipFill>
        <p:spPr>
          <a:xfrm>
            <a:off x="5562635" y="8294048"/>
            <a:ext cx="1885367" cy="1519797"/>
          </a:xfrm>
          <a:prstGeom prst="rect">
            <a:avLst/>
          </a:prstGeom>
        </p:spPr>
      </p:pic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5438EE4D-C10A-F990-F625-4142C200941B}"/>
              </a:ext>
            </a:extLst>
          </p:cNvPr>
          <p:cNvGrpSpPr/>
          <p:nvPr/>
        </p:nvGrpSpPr>
        <p:grpSpPr>
          <a:xfrm>
            <a:off x="5648727" y="8141628"/>
            <a:ext cx="1713181" cy="1713181"/>
            <a:chOff x="6512926" y="7232324"/>
            <a:chExt cx="1713181" cy="1713181"/>
          </a:xfrm>
        </p:grpSpPr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0EEDA9A1-9C06-84A1-40D5-2C2F7D37FFE1}"/>
                </a:ext>
              </a:extLst>
            </p:cNvPr>
            <p:cNvSpPr/>
            <p:nvPr/>
          </p:nvSpPr>
          <p:spPr>
            <a:xfrm>
              <a:off x="6714378" y="7433185"/>
              <a:ext cx="1296000" cy="1296000"/>
            </a:xfrm>
            <a:prstGeom prst="ellipse">
              <a:avLst/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7" name="グラフィックス 106" descr="水平線、線で塗りつぶした円">
              <a:extLst>
                <a:ext uri="{FF2B5EF4-FFF2-40B4-BE49-F238E27FC236}">
                  <a16:creationId xmlns:a16="http://schemas.microsoft.com/office/drawing/2014/main" id="{05F5EECE-774F-3815-83EE-BE2C21F0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2926" y="7232324"/>
              <a:ext cx="1713181" cy="171318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F6BFFA0-036A-1195-2A15-A127AC6E5C8B}"/>
              </a:ext>
            </a:extLst>
          </p:cNvPr>
          <p:cNvSpPr txBox="1"/>
          <p:nvPr/>
        </p:nvSpPr>
        <p:spPr>
          <a:xfrm>
            <a:off x="5787763" y="8497111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受講料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無料</a:t>
            </a:r>
          </a:p>
        </p:txBody>
      </p:sp>
    </p:spTree>
    <p:extLst>
      <p:ext uri="{BB962C8B-B14F-4D97-AF65-F5344CB8AC3E}">
        <p14:creationId xmlns:p14="http://schemas.microsoft.com/office/powerpoint/2010/main" val="367276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DCFAF22-562F-6ECB-5104-9D730BE6E50E}"/>
              </a:ext>
            </a:extLst>
          </p:cNvPr>
          <p:cNvGrpSpPr/>
          <p:nvPr/>
        </p:nvGrpSpPr>
        <p:grpSpPr>
          <a:xfrm>
            <a:off x="-15116" y="0"/>
            <a:ext cx="7574791" cy="10691813"/>
            <a:chOff x="-1064586" y="396964"/>
            <a:chExt cx="7574791" cy="10691813"/>
          </a:xfrm>
        </p:grpSpPr>
        <p:pic>
          <p:nvPicPr>
            <p:cNvPr id="20" name="図 19" descr="レゴ, おもちゃ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7848DA5-D08E-CDE2-6111-44BB08280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8431" y="396964"/>
              <a:ext cx="7558636" cy="10691813"/>
            </a:xfrm>
            <a:prstGeom prst="rect">
              <a:avLst/>
            </a:prstGeom>
          </p:spPr>
        </p:pic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CB61A2AA-2445-EDE9-C549-A8785024890B}"/>
                </a:ext>
              </a:extLst>
            </p:cNvPr>
            <p:cNvSpPr/>
            <p:nvPr/>
          </p:nvSpPr>
          <p:spPr>
            <a:xfrm>
              <a:off x="-1064586" y="396964"/>
              <a:ext cx="7574791" cy="10691813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BE5327B9-D134-1F9D-1E4A-1A04C3FA4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59" y="5105718"/>
            <a:ext cx="1413301" cy="1413301"/>
          </a:xfrm>
          <a:prstGeom prst="roundRect">
            <a:avLst>
              <a:gd name="adj" fmla="val 4995"/>
            </a:avLst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62B892-8329-6EAD-8B26-5EA1CDCEB854}"/>
              </a:ext>
            </a:extLst>
          </p:cNvPr>
          <p:cNvSpPr txBox="1"/>
          <p:nvPr/>
        </p:nvSpPr>
        <p:spPr>
          <a:xfrm>
            <a:off x="4282761" y="6852873"/>
            <a:ext cx="3244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精神科医　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SWC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協議会健幸アンバサダー・人材育成分科会座長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国立研究開発法人 国立精神・神経医療研究センター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　　　　　　　　　　　　　　　　　　　　　　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認知行動療法センター顧問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一般社団法人 認知行動療法研修開発センター理事長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・著書：「こころが晴れるノート」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創元社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 　「マンガ ネコでもできる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認知行動療法 ニャンだかツラい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…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が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 　　ニャンだかタノシい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?!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に変わる本」（</a:t>
            </a:r>
            <a:r>
              <a:rPr lang="en-US" altLang="ja-JP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SB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クリエイティブ）　　ほか</a:t>
            </a: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・連載：日本経済新聞「こころの健康学」</a:t>
            </a:r>
            <a:endParaRPr lang="en-US" altLang="ja-JP" sz="8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読売新聞 </a:t>
            </a:r>
            <a:r>
              <a:rPr lang="ja-JP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「人生案内」　</a:t>
            </a:r>
            <a:r>
              <a:rPr lang="zh-TW" altLang="en-US" sz="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回答者</a:t>
            </a:r>
            <a:endParaRPr lang="ja-JP" altLang="en-US" sz="8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FC9B0D1-D7E8-5162-F6B1-290FF02AE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28" b="29373"/>
          <a:stretch/>
        </p:blipFill>
        <p:spPr>
          <a:xfrm>
            <a:off x="39429" y="1366611"/>
            <a:ext cx="4794903" cy="1661374"/>
          </a:xfrm>
          <a:prstGeom prst="rect">
            <a:avLst/>
          </a:prstGeom>
        </p:spPr>
      </p:pic>
      <p:sp>
        <p:nvSpPr>
          <p:cNvPr id="34" name="角丸四角形 49">
            <a:extLst>
              <a:ext uri="{FF2B5EF4-FFF2-40B4-BE49-F238E27FC236}">
                <a16:creationId xmlns:a16="http://schemas.microsoft.com/office/drawing/2014/main" id="{A2DDCD48-6862-3B97-3640-5B5C486D4084}"/>
              </a:ext>
            </a:extLst>
          </p:cNvPr>
          <p:cNvSpPr/>
          <p:nvPr/>
        </p:nvSpPr>
        <p:spPr>
          <a:xfrm>
            <a:off x="100389" y="7266203"/>
            <a:ext cx="1467338" cy="462828"/>
          </a:xfrm>
          <a:prstGeom prst="roundRect">
            <a:avLst/>
          </a:prstGeom>
          <a:solidFill>
            <a:srgbClr val="F9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実施方法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A191F62-FEAF-CE65-272E-6AFE3FAE1DB0}"/>
              </a:ext>
            </a:extLst>
          </p:cNvPr>
          <p:cNvSpPr txBox="1"/>
          <p:nvPr/>
        </p:nvSpPr>
        <p:spPr>
          <a:xfrm>
            <a:off x="236316" y="7824207"/>
            <a:ext cx="373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オンライン（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Zoom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または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YouTube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視聴</a:t>
            </a: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は後日送付します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2AA1EF8-5805-D68B-0802-1B1502B40933}"/>
              </a:ext>
            </a:extLst>
          </p:cNvPr>
          <p:cNvSpPr txBox="1"/>
          <p:nvPr/>
        </p:nvSpPr>
        <p:spPr>
          <a:xfrm>
            <a:off x="236316" y="9611281"/>
            <a:ext cx="308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健幸アンバサダー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公式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HP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よりお申込みください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E9537B2-A51A-7204-B066-EAF60DF437B7}"/>
              </a:ext>
            </a:extLst>
          </p:cNvPr>
          <p:cNvSpPr txBox="1"/>
          <p:nvPr/>
        </p:nvSpPr>
        <p:spPr>
          <a:xfrm>
            <a:off x="262418" y="10212103"/>
            <a:ext cx="317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申込期限：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</a:p>
        </p:txBody>
      </p:sp>
      <p:sp>
        <p:nvSpPr>
          <p:cNvPr id="38" name="角丸四角形 1040">
            <a:extLst>
              <a:ext uri="{FF2B5EF4-FFF2-40B4-BE49-F238E27FC236}">
                <a16:creationId xmlns:a16="http://schemas.microsoft.com/office/drawing/2014/main" id="{BD3B3F36-57E1-7410-BC43-B111CD454746}"/>
              </a:ext>
            </a:extLst>
          </p:cNvPr>
          <p:cNvSpPr/>
          <p:nvPr/>
        </p:nvSpPr>
        <p:spPr>
          <a:xfrm>
            <a:off x="100389" y="9063748"/>
            <a:ext cx="1467338" cy="462828"/>
          </a:xfrm>
          <a:prstGeom prst="roundRect">
            <a:avLst/>
          </a:prstGeom>
          <a:solidFill>
            <a:srgbClr val="F9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申込方法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5D45E07C-B61F-D255-83E0-23404D219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0" y="446574"/>
            <a:ext cx="1241209" cy="673621"/>
          </a:xfrm>
          <a:prstGeom prst="rect">
            <a:avLst/>
          </a:prstGeom>
        </p:spPr>
      </p:pic>
      <p:sp>
        <p:nvSpPr>
          <p:cNvPr id="41" name="角丸四角形 49">
            <a:extLst>
              <a:ext uri="{FF2B5EF4-FFF2-40B4-BE49-F238E27FC236}">
                <a16:creationId xmlns:a16="http://schemas.microsoft.com/office/drawing/2014/main" id="{C3BF3904-B39E-089A-F5F5-61FB8E1E087E}"/>
              </a:ext>
            </a:extLst>
          </p:cNvPr>
          <p:cNvSpPr/>
          <p:nvPr/>
        </p:nvSpPr>
        <p:spPr>
          <a:xfrm>
            <a:off x="100389" y="5624385"/>
            <a:ext cx="1467338" cy="462828"/>
          </a:xfrm>
          <a:prstGeom prst="roundRect">
            <a:avLst/>
          </a:prstGeom>
          <a:solidFill>
            <a:srgbClr val="F9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開催日時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3C2099B-9BC5-5C24-7F66-FE873B2D5F26}"/>
              </a:ext>
            </a:extLst>
          </p:cNvPr>
          <p:cNvSpPr txBox="1"/>
          <p:nvPr/>
        </p:nvSpPr>
        <p:spPr>
          <a:xfrm>
            <a:off x="176683" y="6667446"/>
            <a:ext cx="253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16:00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 ▸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Meiryo UI" panose="020B0604030504040204" pitchFamily="50" charset="-128"/>
              </a:rPr>
              <a:t>16:40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D649935-0B42-75E7-F974-8AA90774A5A4}"/>
              </a:ext>
            </a:extLst>
          </p:cNvPr>
          <p:cNvGrpSpPr/>
          <p:nvPr/>
        </p:nvGrpSpPr>
        <p:grpSpPr>
          <a:xfrm>
            <a:off x="182074" y="5913671"/>
            <a:ext cx="3685523" cy="830997"/>
            <a:chOff x="1501546" y="4132847"/>
            <a:chExt cx="3685523" cy="830997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80E8D7EB-9754-70DA-7AF3-463A7B3C9236}"/>
                </a:ext>
              </a:extLst>
            </p:cNvPr>
            <p:cNvSpPr txBox="1"/>
            <p:nvPr/>
          </p:nvSpPr>
          <p:spPr>
            <a:xfrm>
              <a:off x="1501546" y="4132847"/>
              <a:ext cx="32883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2025</a:t>
              </a:r>
              <a:r>
                <a:rPr lang="ja-JP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年 </a:t>
              </a:r>
              <a:r>
                <a:rPr lang="ja-JP" alt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８</a:t>
              </a:r>
              <a:r>
                <a:rPr lang="ja-JP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月</a:t>
              </a:r>
              <a:r>
                <a:rPr lang="ja-JP" alt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６</a:t>
              </a:r>
              <a:r>
                <a:rPr lang="ja-JP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日</a:t>
              </a:r>
              <a:r>
                <a:rPr lang="ja-JP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Meiryo UI" panose="020B0604030504040204" pitchFamily="50" charset="-128"/>
                </a:rPr>
                <a:t>　</a:t>
              </a:r>
              <a:endParaRPr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A58F8CCE-18F0-2986-C0A7-128EBDCA8810}"/>
                </a:ext>
              </a:extLst>
            </p:cNvPr>
            <p:cNvSpPr/>
            <p:nvPr/>
          </p:nvSpPr>
          <p:spPr>
            <a:xfrm>
              <a:off x="4440356" y="4516856"/>
              <a:ext cx="746713" cy="3722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〔</a:t>
              </a:r>
              <a:r>
                <a:rPr kumimoji="1" lang="ja-JP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水</a:t>
              </a:r>
              <a:r>
                <a:rPr kumimoji="1" lang="en-US" altLang="ja-JP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〕</a:t>
              </a:r>
              <a:endParaRPr kumimoji="1"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7CB25-2E09-381A-1094-3EEE6A3FA8BD}"/>
              </a:ext>
            </a:extLst>
          </p:cNvPr>
          <p:cNvSpPr txBox="1"/>
          <p:nvPr/>
        </p:nvSpPr>
        <p:spPr>
          <a:xfrm>
            <a:off x="236316" y="4529006"/>
            <a:ext cx="709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会話には、安心感を与えたり、相手の心を軽くしたりする不思議な力があります。</a:t>
            </a:r>
          </a:p>
          <a:p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“聴き上手”になるためのポイントを学びながら、身近な人との関係がもっと深まるコミュニケーション力を楽しく身につけましょう！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8" name="角丸四角形 49">
            <a:extLst>
              <a:ext uri="{FF2B5EF4-FFF2-40B4-BE49-F238E27FC236}">
                <a16:creationId xmlns:a16="http://schemas.microsoft.com/office/drawing/2014/main" id="{F10A41B6-EBE9-9459-367D-68822E0FF6E8}"/>
              </a:ext>
            </a:extLst>
          </p:cNvPr>
          <p:cNvSpPr/>
          <p:nvPr/>
        </p:nvSpPr>
        <p:spPr>
          <a:xfrm>
            <a:off x="100389" y="3927603"/>
            <a:ext cx="1467338" cy="462828"/>
          </a:xfrm>
          <a:prstGeom prst="roundRect">
            <a:avLst/>
          </a:prstGeom>
          <a:solidFill>
            <a:srgbClr val="F9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講座内容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709259-5858-78DC-8AF2-5C5D78C87D34}"/>
              </a:ext>
            </a:extLst>
          </p:cNvPr>
          <p:cNvSpPr txBox="1"/>
          <p:nvPr/>
        </p:nvSpPr>
        <p:spPr>
          <a:xfrm>
            <a:off x="2639452" y="3655062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～コミュニケーション力を高めよう～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CEC0917-E124-65C2-50B7-8A4ADBE52DC9}"/>
              </a:ext>
            </a:extLst>
          </p:cNvPr>
          <p:cNvGrpSpPr/>
          <p:nvPr/>
        </p:nvGrpSpPr>
        <p:grpSpPr>
          <a:xfrm>
            <a:off x="777067" y="2912612"/>
            <a:ext cx="5827277" cy="870456"/>
            <a:chOff x="1049486" y="2992361"/>
            <a:chExt cx="5827277" cy="870456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6D13A68-D3BC-1D76-15CB-A3AF2F71227F}"/>
                </a:ext>
              </a:extLst>
            </p:cNvPr>
            <p:cNvSpPr txBox="1"/>
            <p:nvPr/>
          </p:nvSpPr>
          <p:spPr>
            <a:xfrm>
              <a:off x="1132883" y="3093376"/>
              <a:ext cx="57438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話し上手 は 聴き上手 </a:t>
              </a:r>
            </a:p>
          </p:txBody>
        </p:sp>
        <p:pic>
          <p:nvPicPr>
            <p:cNvPr id="8" name="図 7" descr="テキスト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E681E69-E927-2011-C057-7217E2FDD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2" t="64327" r="51114" b="31711"/>
            <a:stretch/>
          </p:blipFill>
          <p:spPr>
            <a:xfrm rot="17554281">
              <a:off x="1038084" y="3003763"/>
              <a:ext cx="247453" cy="224650"/>
            </a:xfrm>
            <a:prstGeom prst="ellipse">
              <a:avLst/>
            </a:prstGeom>
          </p:spPr>
        </p:pic>
        <p:pic>
          <p:nvPicPr>
            <p:cNvPr id="12" name="図 11" descr="テキスト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41FFABB-B07A-B5D3-2756-69D39EC6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2" t="64327" r="51114" b="31711"/>
            <a:stretch/>
          </p:blipFill>
          <p:spPr>
            <a:xfrm rot="17554281">
              <a:off x="4060204" y="3003763"/>
              <a:ext cx="247453" cy="224650"/>
            </a:xfrm>
            <a:prstGeom prst="ellipse">
              <a:avLst/>
            </a:prstGeom>
          </p:spPr>
        </p:pic>
        <p:pic>
          <p:nvPicPr>
            <p:cNvPr id="14" name="図 13" descr="テキスト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8BF20ED-5D39-C85D-7FD7-7E414BFE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2" t="64327" r="51114" b="31711"/>
            <a:stretch/>
          </p:blipFill>
          <p:spPr>
            <a:xfrm rot="2030067">
              <a:off x="3251078" y="3028913"/>
              <a:ext cx="247453" cy="224650"/>
            </a:xfrm>
            <a:prstGeom prst="ellipse">
              <a:avLst/>
            </a:prstGeom>
          </p:spPr>
        </p:pic>
        <p:pic>
          <p:nvPicPr>
            <p:cNvPr id="17" name="図 16" descr="テキスト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26E4146B-4344-2F61-3E57-4E7A96C4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2" t="64327" r="51114" b="31711"/>
            <a:stretch/>
          </p:blipFill>
          <p:spPr>
            <a:xfrm rot="2030067">
              <a:off x="6275586" y="3039073"/>
              <a:ext cx="247453" cy="224650"/>
            </a:xfrm>
            <a:prstGeom prst="ellipse">
              <a:avLst/>
            </a:prstGeom>
          </p:spPr>
        </p:pic>
      </p:grpSp>
      <p:sp>
        <p:nvSpPr>
          <p:cNvPr id="22" name="角丸四角形 49">
            <a:extLst>
              <a:ext uri="{FF2B5EF4-FFF2-40B4-BE49-F238E27FC236}">
                <a16:creationId xmlns:a16="http://schemas.microsoft.com/office/drawing/2014/main" id="{B32C3849-459D-8E60-531F-CA00A269A4B6}"/>
              </a:ext>
            </a:extLst>
          </p:cNvPr>
          <p:cNvSpPr/>
          <p:nvPr/>
        </p:nvSpPr>
        <p:spPr>
          <a:xfrm>
            <a:off x="4236231" y="5620259"/>
            <a:ext cx="1467338" cy="462828"/>
          </a:xfrm>
          <a:prstGeom prst="roundRect">
            <a:avLst/>
          </a:prstGeom>
          <a:solidFill>
            <a:srgbClr val="F9A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講　　　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5B5298-56FF-7483-BA91-1A69AAB62830}"/>
              </a:ext>
            </a:extLst>
          </p:cNvPr>
          <p:cNvSpPr txBox="1"/>
          <p:nvPr/>
        </p:nvSpPr>
        <p:spPr>
          <a:xfrm>
            <a:off x="4127627" y="6131595"/>
            <a:ext cx="2121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大野裕先生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BB9F15E-3520-3AC1-6950-50165996D87E}"/>
              </a:ext>
            </a:extLst>
          </p:cNvPr>
          <p:cNvGrpSpPr/>
          <p:nvPr/>
        </p:nvGrpSpPr>
        <p:grpSpPr>
          <a:xfrm>
            <a:off x="4663756" y="9544704"/>
            <a:ext cx="3087986" cy="954107"/>
            <a:chOff x="4598441" y="9544704"/>
            <a:chExt cx="3087986" cy="954107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33E8AA3-BF6D-1976-98FC-7DBD0F83CE27}"/>
                </a:ext>
              </a:extLst>
            </p:cNvPr>
            <p:cNvSpPr txBox="1"/>
            <p:nvPr/>
          </p:nvSpPr>
          <p:spPr>
            <a:xfrm>
              <a:off x="4598441" y="9544704"/>
              <a:ext cx="30879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主催  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SWC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協議会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【</a:t>
              </a:r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問合せ先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】</a:t>
              </a: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健幸アンバサダープロジェクト事務局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r>
                <a:rPr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　　　　</a:t>
              </a:r>
              <a:r>
                <a:rPr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ambassador@twr.jp</a:t>
              </a:r>
            </a:p>
          </p:txBody>
        </p:sp>
        <p:pic>
          <p:nvPicPr>
            <p:cNvPr id="25" name="グラフィックス 24" descr="封筒 枠線">
              <a:extLst>
                <a:ext uri="{FF2B5EF4-FFF2-40B4-BE49-F238E27FC236}">
                  <a16:creationId xmlns:a16="http://schemas.microsoft.com/office/drawing/2014/main" id="{7109C840-B8FE-BC62-76C1-E7EF02D3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0790" y="10189491"/>
              <a:ext cx="289354" cy="289354"/>
            </a:xfrm>
            <a:prstGeom prst="rect">
              <a:avLst/>
            </a:prstGeom>
          </p:spPr>
        </p:pic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F297DBA-F326-B005-850C-D1EE4CE58B17}"/>
              </a:ext>
            </a:extLst>
          </p:cNvPr>
          <p:cNvGrpSpPr/>
          <p:nvPr/>
        </p:nvGrpSpPr>
        <p:grpSpPr>
          <a:xfrm>
            <a:off x="1259837" y="290094"/>
            <a:ext cx="5040000" cy="1228218"/>
            <a:chOff x="-5798745" y="4545773"/>
            <a:chExt cx="6142600" cy="1228218"/>
          </a:xfrm>
        </p:grpSpPr>
        <p:sp>
          <p:nvSpPr>
            <p:cNvPr id="52" name="矢印: 五方向 50">
              <a:extLst>
                <a:ext uri="{FF2B5EF4-FFF2-40B4-BE49-F238E27FC236}">
                  <a16:creationId xmlns:a16="http://schemas.microsoft.com/office/drawing/2014/main" id="{9F15E744-3153-714B-4770-93795471984E}"/>
                </a:ext>
              </a:extLst>
            </p:cNvPr>
            <p:cNvSpPr/>
            <p:nvPr/>
          </p:nvSpPr>
          <p:spPr>
            <a:xfrm rot="10800000">
              <a:off x="-5798745" y="4810920"/>
              <a:ext cx="864000" cy="953188"/>
            </a:xfrm>
            <a:custGeom>
              <a:avLst/>
              <a:gdLst>
                <a:gd name="connsiteX0" fmla="*/ 0 w 1188720"/>
                <a:gd name="connsiteY0" fmla="*/ 0 h 983959"/>
                <a:gd name="connsiteX1" fmla="*/ 696741 w 1188720"/>
                <a:gd name="connsiteY1" fmla="*/ 0 h 983959"/>
                <a:gd name="connsiteX2" fmla="*/ 1188720 w 1188720"/>
                <a:gd name="connsiteY2" fmla="*/ 491980 h 983959"/>
                <a:gd name="connsiteX3" fmla="*/ 696741 w 1188720"/>
                <a:gd name="connsiteY3" fmla="*/ 983959 h 983959"/>
                <a:gd name="connsiteX4" fmla="*/ 0 w 1188720"/>
                <a:gd name="connsiteY4" fmla="*/ 983959 h 983959"/>
                <a:gd name="connsiteX5" fmla="*/ 0 w 1188720"/>
                <a:gd name="connsiteY5" fmla="*/ 0 h 983959"/>
                <a:gd name="connsiteX0" fmla="*/ 0 w 696741"/>
                <a:gd name="connsiteY0" fmla="*/ 0 h 983959"/>
                <a:gd name="connsiteX1" fmla="*/ 696741 w 696741"/>
                <a:gd name="connsiteY1" fmla="*/ 0 h 983959"/>
                <a:gd name="connsiteX2" fmla="*/ 522514 w 696741"/>
                <a:gd name="connsiteY2" fmla="*/ 518106 h 983959"/>
                <a:gd name="connsiteX3" fmla="*/ 696741 w 696741"/>
                <a:gd name="connsiteY3" fmla="*/ 983959 h 983959"/>
                <a:gd name="connsiteX4" fmla="*/ 0 w 696741"/>
                <a:gd name="connsiteY4" fmla="*/ 983959 h 983959"/>
                <a:gd name="connsiteX5" fmla="*/ 0 w 696741"/>
                <a:gd name="connsiteY5" fmla="*/ 0 h 983959"/>
                <a:gd name="connsiteX0" fmla="*/ 0 w 696741"/>
                <a:gd name="connsiteY0" fmla="*/ 0 h 983959"/>
                <a:gd name="connsiteX1" fmla="*/ 696741 w 696741"/>
                <a:gd name="connsiteY1" fmla="*/ 0 h 983959"/>
                <a:gd name="connsiteX2" fmla="*/ 418011 w 696741"/>
                <a:gd name="connsiteY2" fmla="*/ 544231 h 983959"/>
                <a:gd name="connsiteX3" fmla="*/ 696741 w 696741"/>
                <a:gd name="connsiteY3" fmla="*/ 983959 h 983959"/>
                <a:gd name="connsiteX4" fmla="*/ 0 w 696741"/>
                <a:gd name="connsiteY4" fmla="*/ 983959 h 983959"/>
                <a:gd name="connsiteX5" fmla="*/ 0 w 696741"/>
                <a:gd name="connsiteY5" fmla="*/ 0 h 983959"/>
                <a:gd name="connsiteX0" fmla="*/ 0 w 696741"/>
                <a:gd name="connsiteY0" fmla="*/ 0 h 983959"/>
                <a:gd name="connsiteX1" fmla="*/ 696741 w 696741"/>
                <a:gd name="connsiteY1" fmla="*/ 0 h 983959"/>
                <a:gd name="connsiteX2" fmla="*/ 455164 w 696741"/>
                <a:gd name="connsiteY2" fmla="*/ 515948 h 983959"/>
                <a:gd name="connsiteX3" fmla="*/ 696741 w 696741"/>
                <a:gd name="connsiteY3" fmla="*/ 983959 h 983959"/>
                <a:gd name="connsiteX4" fmla="*/ 0 w 696741"/>
                <a:gd name="connsiteY4" fmla="*/ 983959 h 983959"/>
                <a:gd name="connsiteX5" fmla="*/ 0 w 696741"/>
                <a:gd name="connsiteY5" fmla="*/ 0 h 98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741" h="983959">
                  <a:moveTo>
                    <a:pt x="0" y="0"/>
                  </a:moveTo>
                  <a:lnTo>
                    <a:pt x="696741" y="0"/>
                  </a:lnTo>
                  <a:lnTo>
                    <a:pt x="455164" y="515948"/>
                  </a:lnTo>
                  <a:lnTo>
                    <a:pt x="696741" y="983959"/>
                  </a:lnTo>
                  <a:lnTo>
                    <a:pt x="0" y="9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矢印: 五方向 50">
              <a:extLst>
                <a:ext uri="{FF2B5EF4-FFF2-40B4-BE49-F238E27FC236}">
                  <a16:creationId xmlns:a16="http://schemas.microsoft.com/office/drawing/2014/main" id="{F9115022-40DE-6C90-FE3C-54CD36432984}"/>
                </a:ext>
              </a:extLst>
            </p:cNvPr>
            <p:cNvSpPr/>
            <p:nvPr/>
          </p:nvSpPr>
          <p:spPr>
            <a:xfrm>
              <a:off x="-520145" y="4820803"/>
              <a:ext cx="864000" cy="953188"/>
            </a:xfrm>
            <a:custGeom>
              <a:avLst/>
              <a:gdLst>
                <a:gd name="connsiteX0" fmla="*/ 0 w 1188720"/>
                <a:gd name="connsiteY0" fmla="*/ 0 h 983959"/>
                <a:gd name="connsiteX1" fmla="*/ 696741 w 1188720"/>
                <a:gd name="connsiteY1" fmla="*/ 0 h 983959"/>
                <a:gd name="connsiteX2" fmla="*/ 1188720 w 1188720"/>
                <a:gd name="connsiteY2" fmla="*/ 491980 h 983959"/>
                <a:gd name="connsiteX3" fmla="*/ 696741 w 1188720"/>
                <a:gd name="connsiteY3" fmla="*/ 983959 h 983959"/>
                <a:gd name="connsiteX4" fmla="*/ 0 w 1188720"/>
                <a:gd name="connsiteY4" fmla="*/ 983959 h 983959"/>
                <a:gd name="connsiteX5" fmla="*/ 0 w 1188720"/>
                <a:gd name="connsiteY5" fmla="*/ 0 h 983959"/>
                <a:gd name="connsiteX0" fmla="*/ 0 w 696741"/>
                <a:gd name="connsiteY0" fmla="*/ 0 h 983959"/>
                <a:gd name="connsiteX1" fmla="*/ 696741 w 696741"/>
                <a:gd name="connsiteY1" fmla="*/ 0 h 983959"/>
                <a:gd name="connsiteX2" fmla="*/ 522514 w 696741"/>
                <a:gd name="connsiteY2" fmla="*/ 518106 h 983959"/>
                <a:gd name="connsiteX3" fmla="*/ 696741 w 696741"/>
                <a:gd name="connsiteY3" fmla="*/ 983959 h 983959"/>
                <a:gd name="connsiteX4" fmla="*/ 0 w 696741"/>
                <a:gd name="connsiteY4" fmla="*/ 983959 h 983959"/>
                <a:gd name="connsiteX5" fmla="*/ 0 w 696741"/>
                <a:gd name="connsiteY5" fmla="*/ 0 h 983959"/>
                <a:gd name="connsiteX0" fmla="*/ 0 w 696741"/>
                <a:gd name="connsiteY0" fmla="*/ 0 h 983959"/>
                <a:gd name="connsiteX1" fmla="*/ 696741 w 696741"/>
                <a:gd name="connsiteY1" fmla="*/ 0 h 983959"/>
                <a:gd name="connsiteX2" fmla="*/ 418011 w 696741"/>
                <a:gd name="connsiteY2" fmla="*/ 544231 h 983959"/>
                <a:gd name="connsiteX3" fmla="*/ 696741 w 696741"/>
                <a:gd name="connsiteY3" fmla="*/ 983959 h 983959"/>
                <a:gd name="connsiteX4" fmla="*/ 0 w 696741"/>
                <a:gd name="connsiteY4" fmla="*/ 983959 h 983959"/>
                <a:gd name="connsiteX5" fmla="*/ 0 w 696741"/>
                <a:gd name="connsiteY5" fmla="*/ 0 h 983959"/>
                <a:gd name="connsiteX0" fmla="*/ 0 w 696741"/>
                <a:gd name="connsiteY0" fmla="*/ 0 h 983959"/>
                <a:gd name="connsiteX1" fmla="*/ 696741 w 696741"/>
                <a:gd name="connsiteY1" fmla="*/ 0 h 983959"/>
                <a:gd name="connsiteX2" fmla="*/ 455164 w 696741"/>
                <a:gd name="connsiteY2" fmla="*/ 515948 h 983959"/>
                <a:gd name="connsiteX3" fmla="*/ 696741 w 696741"/>
                <a:gd name="connsiteY3" fmla="*/ 983959 h 983959"/>
                <a:gd name="connsiteX4" fmla="*/ 0 w 696741"/>
                <a:gd name="connsiteY4" fmla="*/ 983959 h 983959"/>
                <a:gd name="connsiteX5" fmla="*/ 0 w 696741"/>
                <a:gd name="connsiteY5" fmla="*/ 0 h 98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741" h="983959">
                  <a:moveTo>
                    <a:pt x="0" y="0"/>
                  </a:moveTo>
                  <a:lnTo>
                    <a:pt x="696741" y="0"/>
                  </a:lnTo>
                  <a:lnTo>
                    <a:pt x="455164" y="515948"/>
                  </a:lnTo>
                  <a:lnTo>
                    <a:pt x="696741" y="983959"/>
                  </a:lnTo>
                  <a:lnTo>
                    <a:pt x="0" y="98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19D3201-3E3A-294B-A9C2-B400EFBE67CF}"/>
                </a:ext>
              </a:extLst>
            </p:cNvPr>
            <p:cNvSpPr/>
            <p:nvPr/>
          </p:nvSpPr>
          <p:spPr>
            <a:xfrm>
              <a:off x="-5236852" y="4545773"/>
              <a:ext cx="5009405" cy="9947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6FB4E340-1DB5-D5D3-398F-453825766355}"/>
                </a:ext>
              </a:extLst>
            </p:cNvPr>
            <p:cNvSpPr/>
            <p:nvPr/>
          </p:nvSpPr>
          <p:spPr>
            <a:xfrm rot="10800000">
              <a:off x="-5222745" y="5541551"/>
              <a:ext cx="288000" cy="216000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直角三角形 26">
              <a:extLst>
                <a:ext uri="{FF2B5EF4-FFF2-40B4-BE49-F238E27FC236}">
                  <a16:creationId xmlns:a16="http://schemas.microsoft.com/office/drawing/2014/main" id="{6056947A-79ED-9DC4-6370-5190F5363D3A}"/>
                </a:ext>
              </a:extLst>
            </p:cNvPr>
            <p:cNvSpPr/>
            <p:nvPr/>
          </p:nvSpPr>
          <p:spPr>
            <a:xfrm rot="10800000" flipH="1">
              <a:off x="-525225" y="5547831"/>
              <a:ext cx="288000" cy="216000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57AB0D-2818-A480-C570-FE2CCD7DC01F}"/>
              </a:ext>
            </a:extLst>
          </p:cNvPr>
          <p:cNvSpPr txBox="1"/>
          <p:nvPr/>
        </p:nvSpPr>
        <p:spPr>
          <a:xfrm>
            <a:off x="1791734" y="320629"/>
            <a:ext cx="208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2025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年度　第１回</a:t>
            </a:r>
            <a:endParaRPr kumimoji="1" lang="en-US" altLang="ja-JP" b="1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E250041-CEFF-0952-BA62-89AA6A120B62}"/>
              </a:ext>
            </a:extLst>
          </p:cNvPr>
          <p:cNvSpPr txBox="1"/>
          <p:nvPr/>
        </p:nvSpPr>
        <p:spPr>
          <a:xfrm>
            <a:off x="1930025" y="642341"/>
            <a:ext cx="37753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オンライン講座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29210529-BEEF-62DF-6E9F-2655654293E9}"/>
              </a:ext>
            </a:extLst>
          </p:cNvPr>
          <p:cNvGrpSpPr/>
          <p:nvPr/>
        </p:nvGrpSpPr>
        <p:grpSpPr>
          <a:xfrm>
            <a:off x="5705071" y="1110449"/>
            <a:ext cx="1777123" cy="1825399"/>
            <a:chOff x="8583242" y="472219"/>
            <a:chExt cx="1777123" cy="1825399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6DD1845-AE77-3309-DF8D-87466EFD60DA}"/>
                </a:ext>
              </a:extLst>
            </p:cNvPr>
            <p:cNvGrpSpPr/>
            <p:nvPr/>
          </p:nvGrpSpPr>
          <p:grpSpPr>
            <a:xfrm>
              <a:off x="8583242" y="472219"/>
              <a:ext cx="1777123" cy="1825399"/>
              <a:chOff x="-2858891" y="2958724"/>
              <a:chExt cx="1046392" cy="1094898"/>
            </a:xfrm>
          </p:grpSpPr>
          <p:pic>
            <p:nvPicPr>
              <p:cNvPr id="5" name="図 4" descr="図形 が含まれている画像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F6F6952E-9A54-009B-604B-A08A81EDC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55" t="17196" r="3403" b="62297"/>
              <a:stretch/>
            </p:blipFill>
            <p:spPr>
              <a:xfrm>
                <a:off x="-2858891" y="2958724"/>
                <a:ext cx="1046392" cy="1094898"/>
              </a:xfrm>
              <a:prstGeom prst="rect">
                <a:avLst/>
              </a:prstGeom>
            </p:spPr>
          </p:pic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C2CABAE1-C70A-FAAF-1F7D-D816367A4629}"/>
                  </a:ext>
                </a:extLst>
              </p:cNvPr>
              <p:cNvSpPr/>
              <p:nvPr/>
            </p:nvSpPr>
            <p:spPr>
              <a:xfrm>
                <a:off x="-2772645" y="3108268"/>
                <a:ext cx="841447" cy="8414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A143CD0-D87F-B4D3-1996-B38AC65E26D9}"/>
                </a:ext>
              </a:extLst>
            </p:cNvPr>
            <p:cNvSpPr txBox="1"/>
            <p:nvPr/>
          </p:nvSpPr>
          <p:spPr>
            <a:xfrm>
              <a:off x="8763917" y="925254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受講料</a:t>
              </a:r>
              <a:endPara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  <a:p>
              <a:pPr algn="ctr"/>
              <a:r>
                <a:rPr kumimoji="1" lang="ja-JP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無料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5E9642-A06A-44DA-737A-B4593A8B44D6}"/>
              </a:ext>
            </a:extLst>
          </p:cNvPr>
          <p:cNvSpPr txBox="1"/>
          <p:nvPr/>
        </p:nvSpPr>
        <p:spPr>
          <a:xfrm>
            <a:off x="1229612" y="8400210"/>
            <a:ext cx="620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Zoom…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「質問したい」「双方向で参加したい」という方におすすめ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YouTube…</a:t>
            </a: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「機械操作が不安」「講座の内容を見たいだけ」という方におすすめ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8AC665F-479C-340F-A6AE-F35F5095F099}"/>
              </a:ext>
            </a:extLst>
          </p:cNvPr>
          <p:cNvSpPr/>
          <p:nvPr/>
        </p:nvSpPr>
        <p:spPr>
          <a:xfrm rot="20909907">
            <a:off x="474756" y="8452390"/>
            <a:ext cx="7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どっちがいいの？</a:t>
            </a:r>
          </a:p>
        </p:txBody>
      </p:sp>
      <p:pic>
        <p:nvPicPr>
          <p:cNvPr id="31" name="図 3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25DF48A0-DF13-A978-D63D-EA14563D31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19" y="9065627"/>
            <a:ext cx="1610185" cy="1610185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F749353-00A9-7E29-3C83-232E80150775}"/>
              </a:ext>
            </a:extLst>
          </p:cNvPr>
          <p:cNvGrpSpPr/>
          <p:nvPr/>
        </p:nvGrpSpPr>
        <p:grpSpPr>
          <a:xfrm>
            <a:off x="4229545" y="6604496"/>
            <a:ext cx="3244002" cy="1603953"/>
            <a:chOff x="3436486" y="5976813"/>
            <a:chExt cx="3965412" cy="1983647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F3299FE-C10D-0924-9F07-B5D9BA8537D6}"/>
                </a:ext>
              </a:extLst>
            </p:cNvPr>
            <p:cNvSpPr/>
            <p:nvPr/>
          </p:nvSpPr>
          <p:spPr>
            <a:xfrm>
              <a:off x="3441898" y="5986177"/>
              <a:ext cx="3960000" cy="2458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講師プロフィール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436589B-0E55-5E0F-9EF1-1297A33FC41D}"/>
                </a:ext>
              </a:extLst>
            </p:cNvPr>
            <p:cNvSpPr/>
            <p:nvPr/>
          </p:nvSpPr>
          <p:spPr>
            <a:xfrm>
              <a:off x="3436486" y="5976813"/>
              <a:ext cx="3960000" cy="198364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75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939</TotalTime>
  <Words>1904</Words>
  <Application>Microsoft Office PowerPoint</Application>
  <PresentationFormat>ユーザー設定</PresentationFormat>
  <Paragraphs>294</Paragraphs>
  <Slides>6</Slides>
  <Notes>0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BIZ UDPゴシック</vt:lpstr>
      <vt:lpstr>BIZ UDP明朝 Medium</vt:lpstr>
      <vt:lpstr>Meiryo UI</vt:lpstr>
      <vt:lpstr>UD デジタル 教科書体 N</vt:lpstr>
      <vt:lpstr>UD デジタル 教科書体 NK</vt:lpstr>
      <vt:lpstr>UD デジタル 教科書体 NK-R</vt:lpstr>
      <vt:lpstr>Arial</vt:lpstr>
      <vt:lpstr>Calibri</vt:lpstr>
      <vt:lpstr>Calibri Light</vt:lpstr>
      <vt:lpstr>Century 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TWR736</dc:creator>
  <cp:lastModifiedBy>TWR13</cp:lastModifiedBy>
  <cp:revision>54</cp:revision>
  <cp:lastPrinted>2025-08-01T01:44:31Z</cp:lastPrinted>
  <dcterms:created xsi:type="dcterms:W3CDTF">2023-05-30T02:53:10Z</dcterms:created>
  <dcterms:modified xsi:type="dcterms:W3CDTF">2025-08-01T01:46:38Z</dcterms:modified>
</cp:coreProperties>
</file>